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1" r:id="rId2"/>
    <p:sldId id="259" r:id="rId3"/>
    <p:sldId id="265" r:id="rId4"/>
    <p:sldId id="266" r:id="rId5"/>
    <p:sldId id="269" r:id="rId6"/>
    <p:sldId id="270" r:id="rId7"/>
    <p:sldId id="272" r:id="rId8"/>
    <p:sldId id="271" r:id="rId9"/>
    <p:sldId id="273" r:id="rId10"/>
    <p:sldId id="274" r:id="rId11"/>
    <p:sldId id="283" r:id="rId12"/>
    <p:sldId id="284" r:id="rId13"/>
    <p:sldId id="285" r:id="rId14"/>
    <p:sldId id="287" r:id="rId15"/>
    <p:sldId id="275" r:id="rId16"/>
    <p:sldId id="276" r:id="rId17"/>
    <p:sldId id="277" r:id="rId18"/>
    <p:sldId id="278" r:id="rId19"/>
    <p:sldId id="279" r:id="rId20"/>
    <p:sldId id="288" r:id="rId21"/>
    <p:sldId id="289" r:id="rId22"/>
    <p:sldId id="290" r:id="rId23"/>
    <p:sldId id="280" r:id="rId24"/>
    <p:sldId id="291" r:id="rId25"/>
    <p:sldId id="293" r:id="rId26"/>
    <p:sldId id="294" r:id="rId27"/>
    <p:sldId id="29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3692" autoAdjust="0"/>
  </p:normalViewPr>
  <p:slideViewPr>
    <p:cSldViewPr>
      <p:cViewPr varScale="1">
        <p:scale>
          <a:sx n="60" d="100"/>
          <a:sy n="60" d="100"/>
        </p:scale>
        <p:origin x="-165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E5824B-FE31-469B-B771-69EA45FA3C79}" type="datetimeFigureOut">
              <a:rPr lang="en-US" smtClean="0"/>
              <a:t>11/7/2014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2A133F-2ABC-4EFE-BF67-0F057D4DD27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introduction</a:t>
            </a:r>
            <a:r>
              <a:rPr lang="en-US" baseline="0" dirty="0" smtClean="0"/>
              <a:t> of sorts…]</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Today I come to you to talk about</a:t>
            </a:r>
            <a:r>
              <a:rPr lang="en-US" baseline="0" dirty="0" smtClean="0"/>
              <a:t> Seeds and G</a:t>
            </a:r>
            <a:r>
              <a:rPr lang="en-US" dirty="0" smtClean="0"/>
              <a:t>ates. We’re going to start with Seeds. If you have your Bibles</a:t>
            </a:r>
            <a:r>
              <a:rPr lang="en-US" baseline="0" dirty="0" smtClean="0"/>
              <a:t> today, you CAN start by turning to Genesis 22:15-18. </a:t>
            </a:r>
            <a:r>
              <a:rPr lang="en-US" baseline="0" dirty="0" err="1" smtClean="0"/>
              <a:t>Buuut</a:t>
            </a:r>
            <a:r>
              <a:rPr lang="en-US" baseline="0" dirty="0" smtClean="0"/>
              <a:t>, I’m going to warn you that if you’re hoping to keep up with me as I go through the handful of scriptures that I came armed with this morning, I’m going to make you work for it! So you may be best served to just watch the screen.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As familiar as I am with the story of Abraham sacrificing his son Isaac, I was not familiar with the blessing that God pronounced over them after Abraham had passed his test. I thought I was, but when I was put to the test by my friend Tammy earlier this week, I found that I was sadly mistaken. This passage of scripture is critical to us as Christians today. So critical that I couldn’t let another moment pass before I shared it with you with fresh eyes. </a:t>
            </a:r>
            <a:endParaRPr lang="en-US" dirty="0" smtClean="0"/>
          </a:p>
        </p:txBody>
      </p:sp>
      <p:sp>
        <p:nvSpPr>
          <p:cNvPr id="4" name="Slide Number Placeholder 3"/>
          <p:cNvSpPr>
            <a:spLocks noGrp="1"/>
          </p:cNvSpPr>
          <p:nvPr>
            <p:ph type="sldNum" sz="quarter" idx="10"/>
          </p:nvPr>
        </p:nvSpPr>
        <p:spPr/>
        <p:txBody>
          <a:bodyPr/>
          <a:lstStyle/>
          <a:p>
            <a:fld id="{C42A133F-2ABC-4EFE-BF67-0F057D4DD27F}"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this is the part that we’re all plenty familiar with. It’s the blessing that has been repeated over Abraham over and over since the beginning of his story. God has promised to</a:t>
            </a:r>
            <a:r>
              <a:rPr lang="en-US" baseline="0" dirty="0" smtClean="0"/>
              <a:t> bless him with more descendants than the stars in the sky and the sand on the seashore. But this next part is what truly blew me away this week.</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Those words were spoken over both Abraham AND</a:t>
            </a:r>
            <a:r>
              <a:rPr lang="en-US" baseline="0" dirty="0" smtClean="0"/>
              <a:t> Isaac! Isaac HEARD those words from the mouth of God Himself! Can you imagine!?! But then if we fast forward in the story just two more chapters we find something even more amazing. Our next stop in our tour through the scripture today is the blessing of </a:t>
            </a:r>
            <a:r>
              <a:rPr lang="en-US" baseline="0" dirty="0" err="1" smtClean="0"/>
              <a:t>Rebekah</a:t>
            </a:r>
            <a:r>
              <a:rPr lang="en-US" baseline="0" dirty="0" smtClean="0"/>
              <a:t> in Genesis 24. This is where her family members are sending her off to live with Isaac after the death of his mother Sarah. And they say to her…</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Did you catch that? They said almost</a:t>
            </a:r>
            <a:r>
              <a:rPr lang="en-US" baseline="0" dirty="0" smtClean="0"/>
              <a:t> the exact same thing that God said over Abraham and Isaac!!! </a:t>
            </a:r>
            <a:r>
              <a:rPr lang="en-US" dirty="0" smtClean="0"/>
              <a:t>I want to take a look at these two blessings side by side for a minute</a:t>
            </a:r>
            <a:r>
              <a:rPr lang="en-US" baseline="0" dirty="0" smtClean="0"/>
              <a:t> so that we can fully appreciate their similarities.</a:t>
            </a:r>
            <a:endParaRPr lang="en-US" dirty="0" smtClean="0"/>
          </a:p>
          <a:p>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here I’ve just got to point out something in the wording of these two blessings. While </a:t>
            </a:r>
            <a:r>
              <a:rPr lang="en-US" dirty="0" err="1" smtClean="0"/>
              <a:t>Rebekah’s</a:t>
            </a:r>
            <a:r>
              <a:rPr lang="en-US" dirty="0" smtClean="0"/>
              <a:t> is</a:t>
            </a:r>
            <a:r>
              <a:rPr lang="en-US" baseline="0" dirty="0" smtClean="0"/>
              <a:t> spoken with all “</a:t>
            </a:r>
            <a:r>
              <a:rPr lang="en-US" baseline="0" dirty="0" err="1" smtClean="0"/>
              <a:t>may”s</a:t>
            </a:r>
            <a:r>
              <a:rPr lang="en-US" baseline="0" dirty="0" smtClean="0"/>
              <a:t>. May you become… May your offspring possess. Abraham’s blessing is spoken with all “</a:t>
            </a:r>
            <a:r>
              <a:rPr lang="en-US" baseline="0" dirty="0" err="1" smtClean="0"/>
              <a:t>will”s</a:t>
            </a:r>
            <a:r>
              <a:rPr lang="en-US" baseline="0" dirty="0" smtClean="0"/>
              <a:t>. I will indeed bless you… Your offspring WILL posses the gates of their enemies. While </a:t>
            </a:r>
            <a:r>
              <a:rPr lang="en-US" baseline="0" dirty="0" err="1" smtClean="0"/>
              <a:t>Rebekah’s</a:t>
            </a:r>
            <a:r>
              <a:rPr lang="en-US" baseline="0" dirty="0" smtClean="0"/>
              <a:t> family is wishing her good tidings of great joy, God is proclaiming that it WILL certainly happen. Period. He is God and has spoken. And then just like God to throw an extra blessing in, we’ve got one more point in Abraham’s blessing: </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what was it that His offspring were blessed with because of he</a:t>
            </a:r>
            <a:r>
              <a:rPr lang="en-US" baseline="0" dirty="0" smtClean="0"/>
              <a:t> obeyed the command? The possession of the gates of their enemies. </a:t>
            </a:r>
          </a:p>
          <a:p>
            <a:r>
              <a:rPr lang="en-US" dirty="0" smtClean="0"/>
              <a:t>Now</a:t>
            </a:r>
            <a:r>
              <a:rPr lang="en-US" baseline="0" dirty="0" smtClean="0"/>
              <a:t> I want to change a critical word in each of these blessings because it’s key to my point today. While the Hebrew word “</a:t>
            </a:r>
            <a:r>
              <a:rPr lang="en-US" baseline="0" dirty="0" err="1" smtClean="0"/>
              <a:t>Zera</a:t>
            </a:r>
            <a:r>
              <a:rPr lang="en-US" baseline="0" dirty="0" smtClean="0"/>
              <a:t>” can be translated to mean offspring – which it often is. It’s literal meaning in Hebrew is “seed”.</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one word is so critical because we find it again in Galatians 3:16-18</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I’m going to pause in talking about seeds so that I can speak about gates for a minute and then we’ll bring them both together for something really amazing. </a:t>
            </a:r>
          </a:p>
          <a:p>
            <a:r>
              <a:rPr lang="en-US" baseline="0" dirty="0" smtClean="0"/>
              <a:t>So, </a:t>
            </a:r>
            <a:r>
              <a:rPr lang="en-US" dirty="0" smtClean="0"/>
              <a:t>while I’m assuming that most of you are fairly</a:t>
            </a:r>
            <a:r>
              <a:rPr lang="en-US" baseline="0" dirty="0" smtClean="0"/>
              <a:t> familiar with the purpose and function of a gate, like any good teacher I’ve got to establish a baseline for our information here. </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Now, for the sake of being thorough I’m going to take this a step further and also read the definition of a City Gate with you.</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was behind walls just like these that people lived their everyday normal lives. Protected from whatever enemy forces</a:t>
            </a:r>
            <a:r>
              <a:rPr lang="en-US" baseline="0" dirty="0" smtClean="0"/>
              <a:t> stood outside those walls. </a:t>
            </a:r>
            <a:r>
              <a:rPr lang="en-US" dirty="0" smtClean="0"/>
              <a:t>They trusted in the gate</a:t>
            </a:r>
            <a:r>
              <a:rPr lang="en-US" baseline="0" dirty="0" smtClean="0"/>
              <a:t> because it was guarded from ALL sides by men with deadly weapons. However, if the gate could somehow be taken by that enemy force, the whole city was bound to be taken. The gate was the most critical point in the entire city’s defense. Mainly because it was the weakest point in the defense.</a:t>
            </a:r>
            <a:endParaRPr lang="en-US" dirty="0" smtClean="0"/>
          </a:p>
          <a:p>
            <a:r>
              <a:rPr lang="en-US" dirty="0" smtClean="0"/>
              <a:t>Generally, the city was surrounded by walls</a:t>
            </a:r>
            <a:r>
              <a:rPr lang="en-US" baseline="0" dirty="0" smtClean="0"/>
              <a:t> made of rock several feet thick. Basically impenetrable. The best and only place that many people could move through the wall at once was through the gate. So you can see why it would be incredibly important to have a strong gate to withstand any enemy force that could possibly come against your city. Let’s take a look and see what John 10:7 has to say to us about gates today shall we?</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Jesus is OUR gate into the kingdom</a:t>
            </a:r>
            <a:r>
              <a:rPr lang="en-US" baseline="0" dirty="0" smtClean="0"/>
              <a:t> of heaven! Probably not new news, but it’s still GOOD news! So how is that significant for us today? To learn more about that we need to look at Jesus a little more. Our next stop in this journey through the word is going to be the Mount of Transfiguration in Luke. At the top of the mountain Jesus is chatting it up with Moses and Elijah, Luke 9:31 tells us what exactly they were talking about.</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death</a:t>
            </a:r>
            <a:r>
              <a:rPr lang="en-US" baseline="0" dirty="0" smtClean="0"/>
              <a:t> which HE was about to accomplish!!! HE did it, not anyone else. If we glance back to John 10:17-18  we’ll see what He means.</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spent about an hour and a half the other day translating these</a:t>
            </a:r>
            <a:r>
              <a:rPr lang="en-US" baseline="0" dirty="0" smtClean="0"/>
              <a:t> two verses straight from the original Greek. There are a few nuances that I just loved about the passage. Jesus talks about His life as though it were as easy to lay down and pick up as taking a coat off His shoulders and laying it down on the ground and then picking it back up again. Yet the part where He says that no one takes it from Him is STRONG. It’s a phrase that carries a distinct negativity. As in there is absolutely positively NO ONE that could ever take His life from Him. And when He talks about the authority He possess, it’s that same feeling of certainly attached to it. This translation uses the word “right” to lay it down and I have the “right” to take it up again, but in the original Greek it’s really definitely a word used for authority and power. The writer of Hebrews refers to the life of Jesus as “indestructible” (7:16) and I believe that this verse backs that Truth up. But what’s more is that because we have been born of God and given the Spirit of Christ through the Holy Spirit, that means that we too possess this “indestructible life”. So what does that have to do with seeds and gates? Lets move on to Matthew 16:13-18 to find out!</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there’s another little nuance in the Greek</a:t>
            </a:r>
            <a:r>
              <a:rPr lang="en-US" baseline="0" dirty="0" smtClean="0"/>
              <a:t> that is lost here in the English that I can’t pass by without pointing it out on our tour. It’s the name of Peter and the word “rock”.</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Peter = </a:t>
            </a:r>
            <a:r>
              <a:rPr lang="en-US" dirty="0" err="1" smtClean="0"/>
              <a:t>Petros</a:t>
            </a:r>
            <a:r>
              <a:rPr lang="en-US" dirty="0" smtClean="0"/>
              <a:t> = a name that means a</a:t>
            </a:r>
            <a:r>
              <a:rPr lang="en-US" baseline="0" dirty="0" smtClean="0"/>
              <a:t> detached stone or boulder one that could be thrown or easily moved</a:t>
            </a:r>
            <a:endParaRPr lang="en-US" dirty="0" smtClean="0"/>
          </a:p>
          <a:p>
            <a:r>
              <a:rPr lang="en-US" dirty="0" smtClean="0"/>
              <a:t>Rock</a:t>
            </a:r>
            <a:r>
              <a:rPr lang="en-US" baseline="0" dirty="0" smtClean="0"/>
              <a:t> = Petra = denotes a mass of rock, like bedrock. </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Truth. </a:t>
            </a:r>
          </a:p>
          <a:p>
            <a:r>
              <a:rPr lang="en-US" dirty="0" smtClean="0"/>
              <a:t>This is the Truth that will make verse 18 possible for all who believe.</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That’s a PROMISE! It’s a Truth,</a:t>
            </a:r>
            <a:r>
              <a:rPr lang="en-US" baseline="0" dirty="0" smtClean="0"/>
              <a:t> THE Truth and nothing but the Truth! Our homes are built within the walls of the Kingdom of God where the gate, the weakest point in the wall, is JESUS! If God is for us then who can be against us? If you think that’s good, just wait for our next stop! John 14:30. Jesus is talking with His disciples just after the Last Supper when He says, </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want a power</a:t>
            </a:r>
            <a:r>
              <a:rPr lang="en-US" baseline="0" dirty="0" smtClean="0"/>
              <a:t> phrase over the Enemy, that’s one for your record book right there! If you got a pencil, write that one down on your bulletin! John 14:30. Because I PROMISE YOU, if you are feeling overwhelmed by the Enemy, speak these words. “He has no power over ME”. He doesn’t my friend. He wants you to THINK that he does. But that power has been taken from him at the tip of a sword as it spilled Jesus’ blood and water at the cross proving His sacrificial death to everyone present. And you’d better believe that later that day, Satan could be found weeping into pillowcase. He had lost the election. A new King was stepping up to the throne. </a:t>
            </a:r>
          </a:p>
          <a:p>
            <a:r>
              <a:rPr lang="en-US" baseline="0" dirty="0" smtClean="0"/>
              <a:t>According to Galatians 3:28-29…</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That promise that God spoke over Isaac and </a:t>
            </a:r>
            <a:r>
              <a:rPr lang="en-US" dirty="0" err="1" smtClean="0"/>
              <a:t>Rebekah</a:t>
            </a:r>
            <a:r>
              <a:rPr lang="en-US" dirty="0" smtClean="0"/>
              <a:t>,</a:t>
            </a:r>
            <a:r>
              <a:rPr lang="en-US" baseline="0" dirty="0" smtClean="0"/>
              <a:t> it applies to you today, every word of it. </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t>
            </a:r>
            <a:r>
              <a:rPr lang="en-US" baseline="0" dirty="0" smtClean="0"/>
              <a:t> going to close with just one more verse. It’s a verse that I want you to treasure in your heart as you ponder all the verses before this one. Romans 8:35-37</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let’s go out there, and knock</a:t>
            </a:r>
            <a:r>
              <a:rPr lang="en-US" baseline="0" dirty="0" smtClean="0"/>
              <a:t> down the Gates of Hell!!!</a:t>
            </a:r>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2A133F-2ABC-4EFE-BF67-0F057D4DD27F}" type="slidenum">
              <a:rPr lang="en-US" smtClean="0"/>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46FF44-E8FD-460E-83BE-AD5AF374501A}" type="datetimeFigureOut">
              <a:rPr lang="en-US" smtClean="0"/>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46FF44-E8FD-460E-83BE-AD5AF374501A}" type="datetimeFigureOut">
              <a:rPr lang="en-US" smtClean="0"/>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46FF44-E8FD-460E-83BE-AD5AF374501A}" type="datetimeFigureOut">
              <a:rPr lang="en-US" smtClean="0"/>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46FF44-E8FD-460E-83BE-AD5AF374501A}" type="datetimeFigureOut">
              <a:rPr lang="en-US" smtClean="0"/>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46FF44-E8FD-460E-83BE-AD5AF374501A}" type="datetimeFigureOut">
              <a:rPr lang="en-US" smtClean="0"/>
              <a:t>11/7/2014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46FF44-E8FD-460E-83BE-AD5AF374501A}" type="datetimeFigureOut">
              <a:rPr lang="en-US" smtClean="0"/>
              <a:t>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46FF44-E8FD-460E-83BE-AD5AF374501A}" type="datetimeFigureOut">
              <a:rPr lang="en-US" smtClean="0"/>
              <a:t>11/7/2014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46FF44-E8FD-460E-83BE-AD5AF374501A}" type="datetimeFigureOut">
              <a:rPr lang="en-US" smtClean="0"/>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46FF44-E8FD-460E-83BE-AD5AF374501A}" type="datetimeFigureOut">
              <a:rPr lang="en-US" smtClean="0"/>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46FF44-E8FD-460E-83BE-AD5AF374501A}" type="datetimeFigureOut">
              <a:rPr lang="en-US" smtClean="0"/>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46FF44-E8FD-460E-83BE-AD5AF374501A}" type="datetimeFigureOut">
              <a:rPr lang="en-US" smtClean="0"/>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CB655-E67B-4C06-97D2-6507C8645A3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6FF44-E8FD-460E-83BE-AD5AF374501A}" type="datetimeFigureOut">
              <a:rPr lang="en-US" smtClean="0"/>
              <a:t>11/7/2014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CB655-E67B-4C06-97D2-6507C8645A3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pic>
        <p:nvPicPr>
          <p:cNvPr id="5" name="Picture 4" descr="autumn cross on the rocks.jpg"/>
          <p:cNvPicPr>
            <a:picLocks noChangeAspect="1"/>
          </p:cNvPicPr>
          <p:nvPr/>
        </p:nvPicPr>
        <p:blipFill>
          <a:blip r:embed="rId3" cstate="print"/>
          <a:stretch>
            <a:fillRect/>
          </a:stretch>
        </p:blipFill>
        <p:spPr>
          <a:xfrm>
            <a:off x="0" y="-8788400"/>
            <a:ext cx="11734800" cy="15646400"/>
          </a:xfrm>
          <a:prstGeom prst="rect">
            <a:avLst/>
          </a:prstGeom>
        </p:spPr>
      </p:pic>
      <p:sp>
        <p:nvSpPr>
          <p:cNvPr id="2" name="Title 1"/>
          <p:cNvSpPr>
            <a:spLocks noGrp="1"/>
          </p:cNvSpPr>
          <p:nvPr>
            <p:ph type="ctrTitle"/>
          </p:nvPr>
        </p:nvSpPr>
        <p:spPr>
          <a:xfrm>
            <a:off x="3886200" y="609600"/>
            <a:ext cx="4800600" cy="1752600"/>
          </a:xfrm>
        </p:spPr>
        <p:txBody>
          <a:bodyPr>
            <a:noAutofit/>
          </a:bodyPr>
          <a:lstStyle/>
          <a:p>
            <a:pPr algn="l"/>
            <a:r>
              <a:rPr lang="en-US" sz="9600" dirty="0" smtClean="0">
                <a:solidFill>
                  <a:srgbClr val="663300"/>
                </a:solidFill>
                <a:latin typeface="Gloucester MT Extra Condensed" pitchFamily="18" charset="0"/>
              </a:rPr>
              <a:t>Seeds</a:t>
            </a:r>
            <a:endParaRPr lang="en-US" sz="9600" dirty="0">
              <a:solidFill>
                <a:srgbClr val="663300"/>
              </a:solidFill>
              <a:latin typeface="Gloucester MT Extra Condensed" pitchFamily="18" charset="0"/>
            </a:endParaRPr>
          </a:p>
        </p:txBody>
      </p:sp>
      <p:sp>
        <p:nvSpPr>
          <p:cNvPr id="6" name="TextBox 5"/>
          <p:cNvSpPr txBox="1"/>
          <p:nvPr/>
        </p:nvSpPr>
        <p:spPr>
          <a:xfrm>
            <a:off x="3505200" y="1600200"/>
            <a:ext cx="4038600" cy="1569660"/>
          </a:xfrm>
          <a:prstGeom prst="rect">
            <a:avLst/>
          </a:prstGeom>
          <a:noFill/>
        </p:spPr>
        <p:txBody>
          <a:bodyPr wrap="square" rtlCol="0">
            <a:spAutoFit/>
          </a:bodyPr>
          <a:lstStyle/>
          <a:p>
            <a:r>
              <a:rPr lang="en-US" sz="9600" dirty="0" smtClean="0">
                <a:solidFill>
                  <a:srgbClr val="663300"/>
                </a:solidFill>
                <a:latin typeface="Gloucester MT Extra Condensed" pitchFamily="18" charset="0"/>
              </a:rPr>
              <a:t>&amp; Gates</a:t>
            </a:r>
            <a:endParaRPr lang="en-US" sz="9600" dirty="0">
              <a:solidFill>
                <a:srgbClr val="663300"/>
              </a:solidFill>
              <a:latin typeface="Gloucester MT Extra Condensed"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utumn cross on the rocks.jpg"/>
          <p:cNvPicPr>
            <a:picLocks noChangeAspect="1"/>
          </p:cNvPicPr>
          <p:nvPr/>
        </p:nvPicPr>
        <p:blipFill>
          <a:blip r:embed="rId3" cstate="print"/>
          <a:stretch>
            <a:fillRect/>
          </a:stretch>
        </p:blipFill>
        <p:spPr>
          <a:xfrm>
            <a:off x="0" y="-7823200"/>
            <a:ext cx="11734800" cy="15646400"/>
          </a:xfrm>
          <a:prstGeom prst="rect">
            <a:avLst/>
          </a:prstGeom>
        </p:spPr>
      </p:pic>
      <p:sp>
        <p:nvSpPr>
          <p:cNvPr id="3" name="Rectangle 2"/>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a:t>
            </a:r>
            <a:endParaRPr lang="en-US" sz="6600" dirty="0">
              <a:solidFill>
                <a:srgbClr val="663300"/>
              </a:solidFill>
              <a:latin typeface="Gloucester MT Extra Condensed" pitchFamily="18" charset="0"/>
            </a:endParaRPr>
          </a:p>
        </p:txBody>
      </p:sp>
      <p:sp>
        <p:nvSpPr>
          <p:cNvPr id="5" name="TextBox 4"/>
          <p:cNvSpPr txBox="1"/>
          <p:nvPr/>
        </p:nvSpPr>
        <p:spPr>
          <a:xfrm>
            <a:off x="762000" y="1143000"/>
            <a:ext cx="7467600" cy="3970318"/>
          </a:xfrm>
          <a:prstGeom prst="rect">
            <a:avLst/>
          </a:prstGeom>
          <a:noFill/>
        </p:spPr>
        <p:txBody>
          <a:bodyPr wrap="square" rtlCol="0">
            <a:spAutoFit/>
          </a:bodyPr>
          <a:lstStyle/>
          <a:p>
            <a:pPr algn="just"/>
            <a:r>
              <a:rPr lang="en-US" sz="3600" dirty="0" smtClean="0">
                <a:solidFill>
                  <a:srgbClr val="663300"/>
                </a:solidFill>
                <a:latin typeface="Gloucester MT Extra Condensed" pitchFamily="18" charset="0"/>
              </a:rPr>
              <a:t>Genesis 22:</a:t>
            </a:r>
            <a:r>
              <a:rPr lang="en-US" sz="3600" baseline="30000" dirty="0" smtClean="0">
                <a:solidFill>
                  <a:srgbClr val="663300"/>
                </a:solidFill>
                <a:latin typeface="Gloucester MT Extra Condensed" pitchFamily="18" charset="0"/>
              </a:rPr>
              <a:t>15 </a:t>
            </a:r>
            <a:r>
              <a:rPr lang="en-US" sz="3600" dirty="0" smtClean="0">
                <a:solidFill>
                  <a:srgbClr val="663300"/>
                </a:solidFill>
                <a:latin typeface="Gloucester MT Extra Condensed" pitchFamily="18" charset="0"/>
              </a:rPr>
              <a:t>Then the Angel of the </a:t>
            </a:r>
            <a:r>
              <a:rPr lang="en-US" sz="3600" cap="small" dirty="0" smtClean="0">
                <a:solidFill>
                  <a:srgbClr val="663300"/>
                </a:solidFill>
                <a:latin typeface="Gloucester MT Extra Condensed" pitchFamily="18" charset="0"/>
              </a:rPr>
              <a:t>Lord</a:t>
            </a:r>
            <a:r>
              <a:rPr lang="en-US" sz="3600" dirty="0" smtClean="0">
                <a:solidFill>
                  <a:srgbClr val="663300"/>
                </a:solidFill>
                <a:latin typeface="Gloucester MT Extra Condensed" pitchFamily="18" charset="0"/>
              </a:rPr>
              <a:t> called to Abraham a second time from heaven </a:t>
            </a:r>
            <a:r>
              <a:rPr lang="en-US" sz="3600" baseline="30000" dirty="0" smtClean="0">
                <a:solidFill>
                  <a:srgbClr val="663300"/>
                </a:solidFill>
                <a:latin typeface="Gloucester MT Extra Condensed" pitchFamily="18" charset="0"/>
              </a:rPr>
              <a:t>16 </a:t>
            </a:r>
            <a:r>
              <a:rPr lang="en-US" sz="3600" dirty="0" smtClean="0">
                <a:solidFill>
                  <a:srgbClr val="663300"/>
                </a:solidFill>
                <a:latin typeface="Gloucester MT Extra Condensed" pitchFamily="18" charset="0"/>
              </a:rPr>
              <a:t>and said, “By Myself I have sworn,” this is the </a:t>
            </a:r>
            <a:r>
              <a:rPr lang="en-US" sz="3600" cap="small" dirty="0" smtClean="0">
                <a:solidFill>
                  <a:srgbClr val="663300"/>
                </a:solidFill>
                <a:latin typeface="Gloucester MT Extra Condensed" pitchFamily="18" charset="0"/>
              </a:rPr>
              <a:t>Lord</a:t>
            </a:r>
            <a:r>
              <a:rPr lang="en-US" sz="3600" dirty="0" smtClean="0">
                <a:solidFill>
                  <a:srgbClr val="663300"/>
                </a:solidFill>
                <a:latin typeface="Gloucester MT Extra Condensed" pitchFamily="18" charset="0"/>
              </a:rPr>
              <a:t>’s declaration: “Because you have done this thing and have not withheld your only son, </a:t>
            </a:r>
            <a:r>
              <a:rPr lang="en-US" sz="3600" baseline="30000" dirty="0" smtClean="0">
                <a:solidFill>
                  <a:srgbClr val="663300"/>
                </a:solidFill>
                <a:latin typeface="Gloucester MT Extra Condensed" pitchFamily="18" charset="0"/>
              </a:rPr>
              <a:t>17 </a:t>
            </a:r>
            <a:r>
              <a:rPr lang="en-US" sz="3600" dirty="0" smtClean="0">
                <a:solidFill>
                  <a:srgbClr val="663300"/>
                </a:solidFill>
                <a:latin typeface="Gloucester MT Extra Condensed" pitchFamily="18" charset="0"/>
              </a:rPr>
              <a:t>I will indeed bless you and make your offspring as numerous as the stars of the sky and the sand on the seashore. </a:t>
            </a:r>
            <a:endParaRPr lang="en-US" sz="3600" dirty="0">
              <a:solidFill>
                <a:srgbClr val="663300"/>
              </a:solidFill>
              <a:latin typeface="Gloucester MT Extra Condensed"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6781800"/>
            <a:ext cx="11734800" cy="15646400"/>
          </a:xfrm>
          <a:prstGeom prst="rect">
            <a:avLst/>
          </a:prstGeom>
        </p:spPr>
      </p:pic>
      <p:sp>
        <p:nvSpPr>
          <p:cNvPr id="3" name="Rectangle 2"/>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a:t>
            </a:r>
            <a:endParaRPr lang="en-US" sz="6600" dirty="0">
              <a:solidFill>
                <a:srgbClr val="663300"/>
              </a:solidFill>
              <a:latin typeface="Gloucester MT Extra Condensed" pitchFamily="18" charset="0"/>
            </a:endParaRPr>
          </a:p>
        </p:txBody>
      </p:sp>
      <p:sp>
        <p:nvSpPr>
          <p:cNvPr id="10" name="TextBox 9"/>
          <p:cNvSpPr txBox="1"/>
          <p:nvPr/>
        </p:nvSpPr>
        <p:spPr>
          <a:xfrm>
            <a:off x="762000" y="1143000"/>
            <a:ext cx="7467600" cy="5878532"/>
          </a:xfrm>
          <a:prstGeom prst="rect">
            <a:avLst/>
          </a:prstGeom>
          <a:noFill/>
        </p:spPr>
        <p:txBody>
          <a:bodyPr wrap="square" rtlCol="0">
            <a:spAutoFit/>
          </a:bodyPr>
          <a:lstStyle/>
          <a:p>
            <a:pPr algn="just"/>
            <a:r>
              <a:rPr lang="en-US" sz="3600" dirty="0" smtClean="0">
                <a:solidFill>
                  <a:srgbClr val="663300"/>
                </a:solidFill>
                <a:latin typeface="Gloucester MT Extra Condensed" pitchFamily="18" charset="0"/>
              </a:rPr>
              <a:t>Genesis 22:</a:t>
            </a:r>
            <a:r>
              <a:rPr lang="en-US" sz="3600" baseline="30000" dirty="0" smtClean="0">
                <a:solidFill>
                  <a:srgbClr val="663300"/>
                </a:solidFill>
                <a:latin typeface="Gloucester MT Extra Condensed" pitchFamily="18" charset="0"/>
              </a:rPr>
              <a:t>15 </a:t>
            </a:r>
            <a:r>
              <a:rPr lang="en-US" sz="3600" dirty="0" smtClean="0">
                <a:solidFill>
                  <a:srgbClr val="663300"/>
                </a:solidFill>
                <a:latin typeface="Gloucester MT Extra Condensed" pitchFamily="18" charset="0"/>
              </a:rPr>
              <a:t>Then the Angel of the </a:t>
            </a:r>
            <a:r>
              <a:rPr lang="en-US" sz="3600" cap="small" dirty="0" smtClean="0">
                <a:solidFill>
                  <a:srgbClr val="663300"/>
                </a:solidFill>
                <a:latin typeface="Gloucester MT Extra Condensed" pitchFamily="18" charset="0"/>
              </a:rPr>
              <a:t>Lord</a:t>
            </a:r>
            <a:r>
              <a:rPr lang="en-US" sz="3600" dirty="0" smtClean="0">
                <a:solidFill>
                  <a:srgbClr val="663300"/>
                </a:solidFill>
                <a:latin typeface="Gloucester MT Extra Condensed" pitchFamily="18" charset="0"/>
              </a:rPr>
              <a:t> called to Abraham a second time from heaven </a:t>
            </a:r>
            <a:r>
              <a:rPr lang="en-US" sz="3600" baseline="30000" dirty="0" smtClean="0">
                <a:solidFill>
                  <a:srgbClr val="663300"/>
                </a:solidFill>
                <a:latin typeface="Gloucester MT Extra Condensed" pitchFamily="18" charset="0"/>
              </a:rPr>
              <a:t>16 </a:t>
            </a:r>
            <a:r>
              <a:rPr lang="en-US" sz="3600" dirty="0" smtClean="0">
                <a:solidFill>
                  <a:srgbClr val="663300"/>
                </a:solidFill>
                <a:latin typeface="Gloucester MT Extra Condensed" pitchFamily="18" charset="0"/>
              </a:rPr>
              <a:t>and said, “By Myself I have sworn,” this is the </a:t>
            </a:r>
            <a:r>
              <a:rPr lang="en-US" sz="3600" cap="small" dirty="0" smtClean="0">
                <a:solidFill>
                  <a:srgbClr val="663300"/>
                </a:solidFill>
                <a:latin typeface="Gloucester MT Extra Condensed" pitchFamily="18" charset="0"/>
              </a:rPr>
              <a:t>Lord</a:t>
            </a:r>
            <a:r>
              <a:rPr lang="en-US" sz="3600" dirty="0" smtClean="0">
                <a:solidFill>
                  <a:srgbClr val="663300"/>
                </a:solidFill>
                <a:latin typeface="Gloucester MT Extra Condensed" pitchFamily="18" charset="0"/>
              </a:rPr>
              <a:t>’s declaration: “Because you have done this thing and have not withheld your only son, </a:t>
            </a:r>
            <a:r>
              <a:rPr lang="en-US" sz="3600" baseline="30000" dirty="0" smtClean="0">
                <a:solidFill>
                  <a:srgbClr val="663300"/>
                </a:solidFill>
                <a:latin typeface="Gloucester MT Extra Condensed" pitchFamily="18" charset="0"/>
              </a:rPr>
              <a:t>17 </a:t>
            </a:r>
            <a:r>
              <a:rPr lang="en-US" sz="3600" dirty="0" smtClean="0">
                <a:solidFill>
                  <a:srgbClr val="663300"/>
                </a:solidFill>
                <a:latin typeface="Gloucester MT Extra Condensed" pitchFamily="18" charset="0"/>
              </a:rPr>
              <a:t>I will indeed bless you and make your offspring as numerous as the stars of the sky and the sand on the seashore. </a:t>
            </a:r>
            <a:r>
              <a:rPr lang="en-US" sz="4000" b="1" dirty="0" smtClean="0">
                <a:solidFill>
                  <a:srgbClr val="663300"/>
                </a:solidFill>
                <a:latin typeface="Gloucester MT Extra Condensed" pitchFamily="18" charset="0"/>
              </a:rPr>
              <a:t>Your offspring will possess the gates of their enemies. </a:t>
            </a:r>
            <a:r>
              <a:rPr lang="en-US" sz="4000" b="1" baseline="30000" dirty="0" smtClean="0">
                <a:solidFill>
                  <a:srgbClr val="663300"/>
                </a:solidFill>
                <a:latin typeface="Gloucester MT Extra Condensed" pitchFamily="18" charset="0"/>
              </a:rPr>
              <a:t>18 </a:t>
            </a:r>
            <a:r>
              <a:rPr lang="en-US" sz="4000" b="1" dirty="0" smtClean="0">
                <a:solidFill>
                  <a:srgbClr val="663300"/>
                </a:solidFill>
                <a:latin typeface="Gloucester MT Extra Condensed" pitchFamily="18" charset="0"/>
              </a:rPr>
              <a:t>And all the nations of the earth will be blessed by your offspring because you have obeyed My command.”</a:t>
            </a:r>
            <a:endParaRPr lang="en-US" sz="4000" b="1" dirty="0">
              <a:solidFill>
                <a:srgbClr val="663300"/>
              </a:solidFill>
              <a:latin typeface="Gloucester MT Extra Condensed"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5410200"/>
            <a:ext cx="11734800" cy="15646400"/>
          </a:xfrm>
          <a:prstGeom prst="rect">
            <a:avLst/>
          </a:prstGeom>
        </p:spPr>
      </p:pic>
      <p:sp>
        <p:nvSpPr>
          <p:cNvPr id="3" name="Rectangle 2"/>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9600" y="4572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t>
            </a:r>
            <a:r>
              <a:rPr lang="en-US" sz="6600" dirty="0" err="1" smtClean="0">
                <a:solidFill>
                  <a:srgbClr val="663300"/>
                </a:solidFill>
                <a:latin typeface="Gloucester MT Extra Condensed" pitchFamily="18" charset="0"/>
              </a:rPr>
              <a:t>Rebekah</a:t>
            </a:r>
            <a:endParaRPr lang="en-US" sz="6600" dirty="0">
              <a:solidFill>
                <a:srgbClr val="663300"/>
              </a:solidFill>
              <a:latin typeface="Gloucester MT Extra Condensed" pitchFamily="18" charset="0"/>
            </a:endParaRPr>
          </a:p>
        </p:txBody>
      </p:sp>
      <p:sp>
        <p:nvSpPr>
          <p:cNvPr id="10" name="TextBox 9"/>
          <p:cNvSpPr txBox="1"/>
          <p:nvPr/>
        </p:nvSpPr>
        <p:spPr>
          <a:xfrm>
            <a:off x="914400" y="1828800"/>
            <a:ext cx="7467600" cy="3046988"/>
          </a:xfrm>
          <a:prstGeom prst="rect">
            <a:avLst/>
          </a:prstGeom>
          <a:noFill/>
        </p:spPr>
        <p:txBody>
          <a:bodyPr wrap="square" rtlCol="0">
            <a:spAutoFit/>
          </a:bodyPr>
          <a:lstStyle/>
          <a:p>
            <a:pPr algn="ctr"/>
            <a:r>
              <a:rPr lang="en-US" sz="4800" dirty="0" smtClean="0">
                <a:solidFill>
                  <a:srgbClr val="663300"/>
                </a:solidFill>
                <a:latin typeface="Gloucester MT Extra Condensed" pitchFamily="18" charset="0"/>
              </a:rPr>
              <a:t>Our sister, may you become</a:t>
            </a:r>
            <a:br>
              <a:rPr lang="en-US" sz="4800" dirty="0" smtClean="0">
                <a:solidFill>
                  <a:srgbClr val="663300"/>
                </a:solidFill>
                <a:latin typeface="Gloucester MT Extra Condensed" pitchFamily="18" charset="0"/>
              </a:rPr>
            </a:br>
            <a:r>
              <a:rPr lang="en-US" sz="4800" dirty="0" smtClean="0">
                <a:solidFill>
                  <a:srgbClr val="663300"/>
                </a:solidFill>
                <a:latin typeface="Gloucester MT Extra Condensed" pitchFamily="18" charset="0"/>
              </a:rPr>
              <a:t>thousands upon ten thousands.</a:t>
            </a:r>
            <a:br>
              <a:rPr lang="en-US" sz="4800" dirty="0" smtClean="0">
                <a:solidFill>
                  <a:srgbClr val="663300"/>
                </a:solidFill>
                <a:latin typeface="Gloucester MT Extra Condensed" pitchFamily="18" charset="0"/>
              </a:rPr>
            </a:br>
            <a:r>
              <a:rPr lang="en-US" sz="4800" dirty="0" smtClean="0">
                <a:solidFill>
                  <a:srgbClr val="663300"/>
                </a:solidFill>
                <a:latin typeface="Gloucester MT Extra Condensed" pitchFamily="18" charset="0"/>
              </a:rPr>
              <a:t>May your offspring possess</a:t>
            </a:r>
            <a:br>
              <a:rPr lang="en-US" sz="4800" dirty="0" smtClean="0">
                <a:solidFill>
                  <a:srgbClr val="663300"/>
                </a:solidFill>
                <a:latin typeface="Gloucester MT Extra Condensed" pitchFamily="18" charset="0"/>
              </a:rPr>
            </a:br>
            <a:r>
              <a:rPr lang="en-US" sz="4800" dirty="0" smtClean="0">
                <a:solidFill>
                  <a:srgbClr val="663300"/>
                </a:solidFill>
                <a:latin typeface="Gloucester MT Extra Condensed" pitchFamily="18" charset="0"/>
              </a:rPr>
              <a:t>the gates of his enemies.</a:t>
            </a:r>
            <a:endParaRPr lang="en-US" sz="4800" dirty="0">
              <a:solidFill>
                <a:srgbClr val="663300"/>
              </a:solidFill>
              <a:latin typeface="Gloucester MT Extra Condensed"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4572000"/>
            <a:ext cx="11734800" cy="15646400"/>
          </a:xfrm>
          <a:prstGeom prst="rect">
            <a:avLst/>
          </a:prstGeom>
        </p:spPr>
      </p:pic>
      <p:sp>
        <p:nvSpPr>
          <p:cNvPr id="3" name="Rectangle 2"/>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9600" y="0"/>
            <a:ext cx="3048000" cy="2123658"/>
          </a:xfrm>
          <a:prstGeom prst="rect">
            <a:avLst/>
          </a:prstGeom>
          <a:noFill/>
        </p:spPr>
        <p:txBody>
          <a:bodyPr wrap="square" rtlCol="0">
            <a:spAutoFit/>
          </a:bodyPr>
          <a:lstStyle/>
          <a:p>
            <a:pPr algn="ctr"/>
            <a:r>
              <a:rPr lang="en-US" sz="6600" dirty="0" err="1" smtClean="0">
                <a:solidFill>
                  <a:srgbClr val="663300"/>
                </a:solidFill>
                <a:latin typeface="Gloucester MT Extra Condensed" pitchFamily="18" charset="0"/>
              </a:rPr>
              <a:t>Rebekah’s</a:t>
            </a:r>
            <a:r>
              <a:rPr lang="en-US" sz="6600" dirty="0" smtClean="0">
                <a:solidFill>
                  <a:srgbClr val="663300"/>
                </a:solidFill>
                <a:latin typeface="Gloucester MT Extra Condensed" pitchFamily="18" charset="0"/>
              </a:rPr>
              <a:t> Blessing</a:t>
            </a:r>
            <a:endParaRPr lang="en-US" sz="6600" dirty="0">
              <a:solidFill>
                <a:srgbClr val="663300"/>
              </a:solidFill>
              <a:latin typeface="Gloucester MT Extra Condensed" pitchFamily="18" charset="0"/>
            </a:endParaRPr>
          </a:p>
        </p:txBody>
      </p:sp>
      <p:sp>
        <p:nvSpPr>
          <p:cNvPr id="10" name="TextBox 9"/>
          <p:cNvSpPr txBox="1"/>
          <p:nvPr/>
        </p:nvSpPr>
        <p:spPr>
          <a:xfrm>
            <a:off x="381000" y="1981200"/>
            <a:ext cx="3962400" cy="1077218"/>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*Our sister, may you become thousands upon ten thousands.</a:t>
            </a:r>
            <a:endParaRPr lang="en-US" sz="3200" dirty="0">
              <a:solidFill>
                <a:srgbClr val="663300"/>
              </a:solidFill>
              <a:latin typeface="Gloucester MT Extra Condensed" pitchFamily="18" charset="0"/>
            </a:endParaRPr>
          </a:p>
        </p:txBody>
      </p:sp>
      <p:sp>
        <p:nvSpPr>
          <p:cNvPr id="11" name="TextBox 10"/>
          <p:cNvSpPr txBox="1"/>
          <p:nvPr/>
        </p:nvSpPr>
        <p:spPr>
          <a:xfrm>
            <a:off x="5105400" y="0"/>
            <a:ext cx="3048000" cy="2123658"/>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Abraham’s Blessing</a:t>
            </a:r>
            <a:endParaRPr lang="en-US" sz="6600" dirty="0">
              <a:solidFill>
                <a:srgbClr val="663300"/>
              </a:solidFill>
              <a:latin typeface="Gloucester MT Extra Condensed" pitchFamily="18" charset="0"/>
            </a:endParaRPr>
          </a:p>
        </p:txBody>
      </p:sp>
      <p:sp>
        <p:nvSpPr>
          <p:cNvPr id="12" name="TextBox 11"/>
          <p:cNvSpPr txBox="1"/>
          <p:nvPr/>
        </p:nvSpPr>
        <p:spPr>
          <a:xfrm>
            <a:off x="4724400" y="1981200"/>
            <a:ext cx="3962400" cy="2062103"/>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*I will indeed bless you and make your offspring as numerous as the stars of the sky and the sand on the seashore.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4191000"/>
            <a:ext cx="11734800" cy="15646400"/>
          </a:xfrm>
          <a:prstGeom prst="rect">
            <a:avLst/>
          </a:prstGeom>
        </p:spPr>
      </p:pic>
      <p:sp>
        <p:nvSpPr>
          <p:cNvPr id="3" name="Rectangle 2"/>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9600" y="0"/>
            <a:ext cx="3048000" cy="2123658"/>
          </a:xfrm>
          <a:prstGeom prst="rect">
            <a:avLst/>
          </a:prstGeom>
          <a:noFill/>
        </p:spPr>
        <p:txBody>
          <a:bodyPr wrap="square" rtlCol="0">
            <a:spAutoFit/>
          </a:bodyPr>
          <a:lstStyle/>
          <a:p>
            <a:pPr algn="ctr"/>
            <a:r>
              <a:rPr lang="en-US" sz="6600" dirty="0" err="1" smtClean="0">
                <a:solidFill>
                  <a:srgbClr val="663300"/>
                </a:solidFill>
                <a:latin typeface="Gloucester MT Extra Condensed" pitchFamily="18" charset="0"/>
              </a:rPr>
              <a:t>Rebekah’s</a:t>
            </a:r>
            <a:r>
              <a:rPr lang="en-US" sz="6600" dirty="0" smtClean="0">
                <a:solidFill>
                  <a:srgbClr val="663300"/>
                </a:solidFill>
                <a:latin typeface="Gloucester MT Extra Condensed" pitchFamily="18" charset="0"/>
              </a:rPr>
              <a:t> Blessing</a:t>
            </a:r>
            <a:endParaRPr lang="en-US" sz="6600" dirty="0">
              <a:solidFill>
                <a:srgbClr val="663300"/>
              </a:solidFill>
              <a:latin typeface="Gloucester MT Extra Condensed" pitchFamily="18" charset="0"/>
            </a:endParaRPr>
          </a:p>
        </p:txBody>
      </p:sp>
      <p:sp>
        <p:nvSpPr>
          <p:cNvPr id="10" name="TextBox 9"/>
          <p:cNvSpPr txBox="1"/>
          <p:nvPr/>
        </p:nvSpPr>
        <p:spPr>
          <a:xfrm>
            <a:off x="381000" y="1981200"/>
            <a:ext cx="3962400" cy="3046988"/>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*Our sister, may you become thousands upon ten thousands.</a:t>
            </a:r>
            <a:br>
              <a:rPr lang="en-US" sz="3200" dirty="0" smtClean="0">
                <a:solidFill>
                  <a:srgbClr val="663300"/>
                </a:solidFill>
                <a:latin typeface="Gloucester MT Extra Condensed" pitchFamily="18" charset="0"/>
              </a:rPr>
            </a:br>
            <a:endParaRPr lang="en-US" sz="3200" dirty="0" smtClean="0">
              <a:solidFill>
                <a:srgbClr val="663300"/>
              </a:solidFill>
              <a:latin typeface="Gloucester MT Extra Condensed" pitchFamily="18" charset="0"/>
            </a:endParaRPr>
          </a:p>
          <a:p>
            <a:endParaRPr lang="en-US" sz="3200" dirty="0">
              <a:solidFill>
                <a:srgbClr val="663300"/>
              </a:solidFill>
              <a:latin typeface="Gloucester MT Extra Condensed" pitchFamily="18" charset="0"/>
            </a:endParaRPr>
          </a:p>
          <a:p>
            <a:r>
              <a:rPr lang="en-US" sz="3200" dirty="0" smtClean="0">
                <a:solidFill>
                  <a:srgbClr val="663300"/>
                </a:solidFill>
                <a:latin typeface="Gloucester MT Extra Condensed" pitchFamily="18" charset="0"/>
              </a:rPr>
              <a:t>*May your offspring possess the gates of his enemies.</a:t>
            </a:r>
            <a:endParaRPr lang="en-US" sz="3200" dirty="0">
              <a:solidFill>
                <a:srgbClr val="663300"/>
              </a:solidFill>
              <a:latin typeface="Gloucester MT Extra Condensed" pitchFamily="18" charset="0"/>
            </a:endParaRPr>
          </a:p>
        </p:txBody>
      </p:sp>
      <p:sp>
        <p:nvSpPr>
          <p:cNvPr id="11" name="TextBox 10"/>
          <p:cNvSpPr txBox="1"/>
          <p:nvPr/>
        </p:nvSpPr>
        <p:spPr>
          <a:xfrm>
            <a:off x="5105400" y="0"/>
            <a:ext cx="3048000" cy="2123658"/>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Abraham’s Blessing</a:t>
            </a:r>
            <a:endParaRPr lang="en-US" sz="6600" dirty="0">
              <a:solidFill>
                <a:srgbClr val="663300"/>
              </a:solidFill>
              <a:latin typeface="Gloucester MT Extra Condensed" pitchFamily="18" charset="0"/>
            </a:endParaRPr>
          </a:p>
        </p:txBody>
      </p:sp>
      <p:sp>
        <p:nvSpPr>
          <p:cNvPr id="12" name="TextBox 11"/>
          <p:cNvSpPr txBox="1"/>
          <p:nvPr/>
        </p:nvSpPr>
        <p:spPr>
          <a:xfrm>
            <a:off x="4724400" y="1981200"/>
            <a:ext cx="3962400" cy="3046988"/>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*I will indeed bless you and make your offspring as numerous as the stars of the sky and the sand on the seashore. </a:t>
            </a:r>
          </a:p>
          <a:p>
            <a:r>
              <a:rPr lang="en-US" sz="3200" dirty="0">
                <a:solidFill>
                  <a:srgbClr val="663300"/>
                </a:solidFill>
                <a:latin typeface="Gloucester MT Extra Condensed" pitchFamily="18" charset="0"/>
              </a:rPr>
              <a:t>*</a:t>
            </a:r>
            <a:r>
              <a:rPr lang="en-US" sz="3200" dirty="0" smtClean="0">
                <a:solidFill>
                  <a:srgbClr val="663300"/>
                </a:solidFill>
                <a:latin typeface="Gloucester MT Extra Condensed" pitchFamily="18" charset="0"/>
              </a:rPr>
              <a:t>Your offspring will possess the gates of their enemies.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3886200"/>
            <a:ext cx="11734800" cy="15646400"/>
          </a:xfrm>
          <a:prstGeom prst="rect">
            <a:avLst/>
          </a:prstGeom>
        </p:spPr>
      </p:pic>
      <p:sp>
        <p:nvSpPr>
          <p:cNvPr id="3" name="Rectangle 2"/>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9600" y="0"/>
            <a:ext cx="3048000" cy="2123658"/>
          </a:xfrm>
          <a:prstGeom prst="rect">
            <a:avLst/>
          </a:prstGeom>
          <a:noFill/>
        </p:spPr>
        <p:txBody>
          <a:bodyPr wrap="square" rtlCol="0">
            <a:spAutoFit/>
          </a:bodyPr>
          <a:lstStyle/>
          <a:p>
            <a:pPr algn="ctr"/>
            <a:r>
              <a:rPr lang="en-US" sz="6600" dirty="0" err="1" smtClean="0">
                <a:solidFill>
                  <a:srgbClr val="663300"/>
                </a:solidFill>
                <a:latin typeface="Gloucester MT Extra Condensed" pitchFamily="18" charset="0"/>
              </a:rPr>
              <a:t>Rebekah’s</a:t>
            </a:r>
            <a:r>
              <a:rPr lang="en-US" sz="6600" dirty="0" smtClean="0">
                <a:solidFill>
                  <a:srgbClr val="663300"/>
                </a:solidFill>
                <a:latin typeface="Gloucester MT Extra Condensed" pitchFamily="18" charset="0"/>
              </a:rPr>
              <a:t> Blessing</a:t>
            </a:r>
            <a:endParaRPr lang="en-US" sz="6600" dirty="0">
              <a:solidFill>
                <a:srgbClr val="663300"/>
              </a:solidFill>
              <a:latin typeface="Gloucester MT Extra Condensed" pitchFamily="18" charset="0"/>
            </a:endParaRPr>
          </a:p>
        </p:txBody>
      </p:sp>
      <p:sp>
        <p:nvSpPr>
          <p:cNvPr id="10" name="TextBox 9"/>
          <p:cNvSpPr txBox="1"/>
          <p:nvPr/>
        </p:nvSpPr>
        <p:spPr>
          <a:xfrm>
            <a:off x="381000" y="1981200"/>
            <a:ext cx="3962400" cy="3046988"/>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*Our sister, may you become thousands upon ten thousands.</a:t>
            </a:r>
            <a:br>
              <a:rPr lang="en-US" sz="3200" dirty="0" smtClean="0">
                <a:solidFill>
                  <a:srgbClr val="663300"/>
                </a:solidFill>
                <a:latin typeface="Gloucester MT Extra Condensed" pitchFamily="18" charset="0"/>
              </a:rPr>
            </a:br>
            <a:endParaRPr lang="en-US" sz="3200" dirty="0" smtClean="0">
              <a:solidFill>
                <a:srgbClr val="663300"/>
              </a:solidFill>
              <a:latin typeface="Gloucester MT Extra Condensed" pitchFamily="18" charset="0"/>
            </a:endParaRPr>
          </a:p>
          <a:p>
            <a:endParaRPr lang="en-US" sz="3200" dirty="0">
              <a:solidFill>
                <a:srgbClr val="663300"/>
              </a:solidFill>
              <a:latin typeface="Gloucester MT Extra Condensed" pitchFamily="18" charset="0"/>
            </a:endParaRPr>
          </a:p>
          <a:p>
            <a:r>
              <a:rPr lang="en-US" sz="3200" dirty="0" smtClean="0">
                <a:solidFill>
                  <a:srgbClr val="663300"/>
                </a:solidFill>
                <a:latin typeface="Gloucester MT Extra Condensed" pitchFamily="18" charset="0"/>
              </a:rPr>
              <a:t>*May your offspring possess the gates of his enemies.</a:t>
            </a:r>
            <a:endParaRPr lang="en-US" sz="3200" dirty="0">
              <a:solidFill>
                <a:srgbClr val="663300"/>
              </a:solidFill>
              <a:latin typeface="Gloucester MT Extra Condensed" pitchFamily="18" charset="0"/>
            </a:endParaRPr>
          </a:p>
        </p:txBody>
      </p:sp>
      <p:sp>
        <p:nvSpPr>
          <p:cNvPr id="11" name="TextBox 10"/>
          <p:cNvSpPr txBox="1"/>
          <p:nvPr/>
        </p:nvSpPr>
        <p:spPr>
          <a:xfrm>
            <a:off x="5105400" y="0"/>
            <a:ext cx="3048000" cy="2123658"/>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Abraham’s Blessing</a:t>
            </a:r>
            <a:endParaRPr lang="en-US" sz="6600" dirty="0">
              <a:solidFill>
                <a:srgbClr val="663300"/>
              </a:solidFill>
              <a:latin typeface="Gloucester MT Extra Condensed" pitchFamily="18" charset="0"/>
            </a:endParaRPr>
          </a:p>
        </p:txBody>
      </p:sp>
      <p:sp>
        <p:nvSpPr>
          <p:cNvPr id="12" name="TextBox 11"/>
          <p:cNvSpPr txBox="1"/>
          <p:nvPr/>
        </p:nvSpPr>
        <p:spPr>
          <a:xfrm>
            <a:off x="4724400" y="1981200"/>
            <a:ext cx="3962400" cy="5016758"/>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*I will indeed bless you and make your offspring as numerous as the stars of the sky and the sand on the seashore. </a:t>
            </a:r>
          </a:p>
          <a:p>
            <a:r>
              <a:rPr lang="en-US" sz="3200" dirty="0">
                <a:solidFill>
                  <a:srgbClr val="663300"/>
                </a:solidFill>
                <a:latin typeface="Gloucester MT Extra Condensed" pitchFamily="18" charset="0"/>
              </a:rPr>
              <a:t>*</a:t>
            </a:r>
            <a:r>
              <a:rPr lang="en-US" sz="3200" dirty="0" smtClean="0">
                <a:solidFill>
                  <a:srgbClr val="663300"/>
                </a:solidFill>
                <a:latin typeface="Gloucester MT Extra Condensed" pitchFamily="18" charset="0"/>
              </a:rPr>
              <a:t>Your offspring will possess the gates of their enemies.  </a:t>
            </a:r>
          </a:p>
          <a:p>
            <a:r>
              <a:rPr lang="en-US" sz="3200" dirty="0" smtClean="0">
                <a:solidFill>
                  <a:srgbClr val="663300"/>
                </a:solidFill>
                <a:latin typeface="Gloucester MT Extra Condensed" pitchFamily="18" charset="0"/>
              </a:rPr>
              <a:t>*And all the nations of the earth will be blessed by your offspring because you have obeyed My command.</a:t>
            </a:r>
            <a:endParaRPr lang="en-US" sz="3200" dirty="0">
              <a:solidFill>
                <a:srgbClr val="663300"/>
              </a:solidFill>
              <a:latin typeface="Gloucester MT Extra Condensed"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3581400"/>
            <a:ext cx="11734800" cy="15646400"/>
          </a:xfrm>
          <a:prstGeom prst="rect">
            <a:avLst/>
          </a:prstGeom>
        </p:spPr>
      </p:pic>
      <p:sp>
        <p:nvSpPr>
          <p:cNvPr id="3" name="Rectangle 2"/>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9600" y="0"/>
            <a:ext cx="3048000" cy="2123658"/>
          </a:xfrm>
          <a:prstGeom prst="rect">
            <a:avLst/>
          </a:prstGeom>
          <a:noFill/>
        </p:spPr>
        <p:txBody>
          <a:bodyPr wrap="square" rtlCol="0">
            <a:spAutoFit/>
          </a:bodyPr>
          <a:lstStyle/>
          <a:p>
            <a:pPr algn="ctr"/>
            <a:r>
              <a:rPr lang="en-US" sz="6600" dirty="0" err="1" smtClean="0">
                <a:solidFill>
                  <a:srgbClr val="663300"/>
                </a:solidFill>
                <a:latin typeface="Gloucester MT Extra Condensed" pitchFamily="18" charset="0"/>
              </a:rPr>
              <a:t>Rebekah’s</a:t>
            </a:r>
            <a:r>
              <a:rPr lang="en-US" sz="6600" dirty="0" smtClean="0">
                <a:solidFill>
                  <a:srgbClr val="663300"/>
                </a:solidFill>
                <a:latin typeface="Gloucester MT Extra Condensed" pitchFamily="18" charset="0"/>
              </a:rPr>
              <a:t> Blessing</a:t>
            </a:r>
            <a:endParaRPr lang="en-US" sz="6600" dirty="0">
              <a:solidFill>
                <a:srgbClr val="663300"/>
              </a:solidFill>
              <a:latin typeface="Gloucester MT Extra Condensed" pitchFamily="18" charset="0"/>
            </a:endParaRPr>
          </a:p>
        </p:txBody>
      </p:sp>
      <p:sp>
        <p:nvSpPr>
          <p:cNvPr id="10" name="TextBox 9"/>
          <p:cNvSpPr txBox="1"/>
          <p:nvPr/>
        </p:nvSpPr>
        <p:spPr>
          <a:xfrm>
            <a:off x="381000" y="1981200"/>
            <a:ext cx="3962400" cy="3046988"/>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*Our sister, may you become thousands upon ten thousands.</a:t>
            </a:r>
            <a:br>
              <a:rPr lang="en-US" sz="3200" dirty="0" smtClean="0">
                <a:solidFill>
                  <a:srgbClr val="663300"/>
                </a:solidFill>
                <a:latin typeface="Gloucester MT Extra Condensed" pitchFamily="18" charset="0"/>
              </a:rPr>
            </a:br>
            <a:endParaRPr lang="en-US" sz="3200" dirty="0" smtClean="0">
              <a:solidFill>
                <a:srgbClr val="663300"/>
              </a:solidFill>
              <a:latin typeface="Gloucester MT Extra Condensed" pitchFamily="18" charset="0"/>
            </a:endParaRPr>
          </a:p>
          <a:p>
            <a:endParaRPr lang="en-US" sz="3200" dirty="0">
              <a:solidFill>
                <a:srgbClr val="663300"/>
              </a:solidFill>
              <a:latin typeface="Gloucester MT Extra Condensed" pitchFamily="18" charset="0"/>
            </a:endParaRPr>
          </a:p>
          <a:p>
            <a:r>
              <a:rPr lang="en-US" sz="3200" dirty="0" smtClean="0">
                <a:solidFill>
                  <a:srgbClr val="663300"/>
                </a:solidFill>
                <a:latin typeface="Gloucester MT Extra Condensed" pitchFamily="18" charset="0"/>
              </a:rPr>
              <a:t>*May your SEED possess the gates of his enemies.</a:t>
            </a:r>
            <a:endParaRPr lang="en-US" sz="3200" dirty="0">
              <a:solidFill>
                <a:srgbClr val="663300"/>
              </a:solidFill>
              <a:latin typeface="Gloucester MT Extra Condensed" pitchFamily="18" charset="0"/>
            </a:endParaRPr>
          </a:p>
        </p:txBody>
      </p:sp>
      <p:sp>
        <p:nvSpPr>
          <p:cNvPr id="11" name="TextBox 10"/>
          <p:cNvSpPr txBox="1"/>
          <p:nvPr/>
        </p:nvSpPr>
        <p:spPr>
          <a:xfrm>
            <a:off x="5105400" y="0"/>
            <a:ext cx="3048000" cy="2123658"/>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Abraham’s Blessing</a:t>
            </a:r>
            <a:endParaRPr lang="en-US" sz="6600" dirty="0">
              <a:solidFill>
                <a:srgbClr val="663300"/>
              </a:solidFill>
              <a:latin typeface="Gloucester MT Extra Condensed" pitchFamily="18" charset="0"/>
            </a:endParaRPr>
          </a:p>
        </p:txBody>
      </p:sp>
      <p:sp>
        <p:nvSpPr>
          <p:cNvPr id="12" name="TextBox 11"/>
          <p:cNvSpPr txBox="1"/>
          <p:nvPr/>
        </p:nvSpPr>
        <p:spPr>
          <a:xfrm>
            <a:off x="4724400" y="1981200"/>
            <a:ext cx="3962400" cy="5016758"/>
          </a:xfrm>
          <a:prstGeom prst="rect">
            <a:avLst/>
          </a:prstGeom>
          <a:noFill/>
        </p:spPr>
        <p:txBody>
          <a:bodyPr wrap="square" rtlCol="0">
            <a:spAutoFit/>
          </a:bodyPr>
          <a:lstStyle/>
          <a:p>
            <a:r>
              <a:rPr lang="en-US" sz="3200" dirty="0" smtClean="0">
                <a:solidFill>
                  <a:srgbClr val="663300"/>
                </a:solidFill>
                <a:latin typeface="Gloucester MT Extra Condensed" pitchFamily="18" charset="0"/>
              </a:rPr>
              <a:t>*I will indeed bless you and make your SEED as numerous as the stars of the sky and the sand on the seashore. </a:t>
            </a:r>
          </a:p>
          <a:p>
            <a:r>
              <a:rPr lang="en-US" sz="3200" dirty="0">
                <a:solidFill>
                  <a:srgbClr val="663300"/>
                </a:solidFill>
                <a:latin typeface="Gloucester MT Extra Condensed" pitchFamily="18" charset="0"/>
              </a:rPr>
              <a:t>*</a:t>
            </a:r>
            <a:r>
              <a:rPr lang="en-US" sz="3200" dirty="0" smtClean="0">
                <a:solidFill>
                  <a:srgbClr val="663300"/>
                </a:solidFill>
                <a:latin typeface="Gloucester MT Extra Condensed" pitchFamily="18" charset="0"/>
              </a:rPr>
              <a:t>Your SEED will possess the gates of their enemies.  </a:t>
            </a:r>
          </a:p>
          <a:p>
            <a:r>
              <a:rPr lang="en-US" sz="3200" dirty="0" smtClean="0">
                <a:solidFill>
                  <a:srgbClr val="663300"/>
                </a:solidFill>
                <a:latin typeface="Gloucester MT Extra Condensed" pitchFamily="18" charset="0"/>
              </a:rPr>
              <a:t>*And all the nations of the earth will be blessed by your SEED because you have obeyed My command.</a:t>
            </a:r>
            <a:endParaRPr lang="en-US" sz="3200" dirty="0">
              <a:solidFill>
                <a:srgbClr val="663300"/>
              </a:solidFill>
              <a:latin typeface="Gloucester MT Extra Condensed"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09600" y="16764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Galatians 3:16-18</a:t>
            </a:r>
            <a:endParaRPr lang="en-US" sz="6600" dirty="0">
              <a:solidFill>
                <a:schemeClr val="bg1"/>
              </a:solidFill>
              <a:latin typeface="Gloucester MT Extra Condensed" pitchFamily="18" charset="0"/>
            </a:endParaRPr>
          </a:p>
        </p:txBody>
      </p:sp>
      <p:sp>
        <p:nvSpPr>
          <p:cNvPr id="12" name="TextBox 11"/>
          <p:cNvSpPr txBox="1"/>
          <p:nvPr/>
        </p:nvSpPr>
        <p:spPr>
          <a:xfrm>
            <a:off x="533400" y="2590800"/>
            <a:ext cx="8153400" cy="3785652"/>
          </a:xfrm>
          <a:prstGeom prst="rect">
            <a:avLst/>
          </a:prstGeom>
          <a:noFill/>
        </p:spPr>
        <p:txBody>
          <a:bodyPr wrap="square" rtlCol="0">
            <a:spAutoFit/>
          </a:bodyPr>
          <a:lstStyle/>
          <a:p>
            <a:r>
              <a:rPr lang="en-US" sz="4000" baseline="30000" dirty="0" smtClean="0">
                <a:solidFill>
                  <a:schemeClr val="bg1"/>
                </a:solidFill>
                <a:latin typeface="Gloucester MT Extra Condensed" pitchFamily="18" charset="0"/>
              </a:rPr>
              <a:t>16 </a:t>
            </a:r>
            <a:r>
              <a:rPr lang="en-US" sz="4000" dirty="0" smtClean="0">
                <a:solidFill>
                  <a:schemeClr val="bg1"/>
                </a:solidFill>
                <a:latin typeface="Gloucester MT Extra Condensed" pitchFamily="18" charset="0"/>
              </a:rPr>
              <a:t>Now the promises were spoken to Abraham and to his seed. He does not say “and to seeds,” as though referring to many, but referring to one, and to your seed, who is Christ. </a:t>
            </a:r>
            <a:r>
              <a:rPr lang="en-US" sz="4000" baseline="30000" dirty="0" smtClean="0">
                <a:solidFill>
                  <a:schemeClr val="bg1"/>
                </a:solidFill>
                <a:latin typeface="Gloucester MT Extra Condensed" pitchFamily="18" charset="0"/>
              </a:rPr>
              <a:t>17 </a:t>
            </a:r>
            <a:r>
              <a:rPr lang="en-US" sz="4000" dirty="0" smtClean="0">
                <a:solidFill>
                  <a:schemeClr val="bg1"/>
                </a:solidFill>
                <a:latin typeface="Gloucester MT Extra Condensed" pitchFamily="18" charset="0"/>
              </a:rPr>
              <a:t>And I say this: The law, which came 430 years later, does not revoke a covenant that was previously ratified by God and cancel the promise. </a:t>
            </a:r>
            <a:endParaRPr lang="en-US" sz="4000" dirty="0">
              <a:solidFill>
                <a:schemeClr val="bg1"/>
              </a:solidFill>
              <a:latin typeface="Gloucester MT Extra Condensed"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7" name="Rectangle 6"/>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19200" y="0"/>
            <a:ext cx="4953000" cy="1470025"/>
          </a:xfrm>
          <a:effectLst>
            <a:outerShdw blurRad="76200" dir="18900000" sy="23000" kx="-1200000" algn="bl" rotWithShape="0">
              <a:prstClr val="black">
                <a:alpha val="20000"/>
              </a:prstClr>
            </a:outerShdw>
          </a:effectLst>
        </p:spPr>
        <p:txBody>
          <a:bodyPr>
            <a:noAutofit/>
          </a:bodyPr>
          <a:lstStyle/>
          <a:p>
            <a:r>
              <a:rPr lang="en-US" sz="9600" dirty="0" smtClean="0">
                <a:solidFill>
                  <a:srgbClr val="663300"/>
                </a:solidFill>
                <a:latin typeface="Gloucester MT Extra Condensed" pitchFamily="18" charset="0"/>
              </a:rPr>
              <a:t>Gates</a:t>
            </a:r>
            <a:endParaRPr lang="en-US" sz="9600" dirty="0">
              <a:solidFill>
                <a:srgbClr val="663300"/>
              </a:solidFill>
              <a:latin typeface="Gloucester MT Extra Condensed" pitchFamily="18" charset="0"/>
            </a:endParaRPr>
          </a:p>
        </p:txBody>
      </p:sp>
      <p:sp>
        <p:nvSpPr>
          <p:cNvPr id="6" name="TextBox 5"/>
          <p:cNvSpPr txBox="1"/>
          <p:nvPr/>
        </p:nvSpPr>
        <p:spPr>
          <a:xfrm>
            <a:off x="5105400" y="381000"/>
            <a:ext cx="3810000" cy="6247864"/>
          </a:xfrm>
          <a:prstGeom prst="rect">
            <a:avLst/>
          </a:prstGeom>
          <a:noFill/>
        </p:spPr>
        <p:txBody>
          <a:bodyPr wrap="square" rtlCol="0">
            <a:spAutoFit/>
          </a:bodyPr>
          <a:lstStyle/>
          <a:p>
            <a:pPr algn="just"/>
            <a:r>
              <a:rPr lang="en-US" sz="4000" dirty="0" smtClean="0">
                <a:solidFill>
                  <a:srgbClr val="663300"/>
                </a:solidFill>
                <a:latin typeface="Gloucester MT Extra Condensed" pitchFamily="18" charset="0"/>
              </a:rPr>
              <a:t>A gate or gateway is a point of entry to a space enclosed by walls, or a moderately sized opening in some sort of fence. Gates may prevent or control the entry or exit of individuals, or they may be merely decorative.</a:t>
            </a:r>
            <a:endParaRPr lang="en-US" sz="4000" dirty="0">
              <a:solidFill>
                <a:srgbClr val="663300"/>
              </a:solidFill>
              <a:latin typeface="Gloucester MT Extra Condensed" pitchFamily="18" charset="0"/>
            </a:endParaRPr>
          </a:p>
        </p:txBody>
      </p:sp>
      <p:pic>
        <p:nvPicPr>
          <p:cNvPr id="9" name="Picture 8" descr="Garden_Gate.JPG"/>
          <p:cNvPicPr>
            <a:picLocks noChangeAspect="1"/>
          </p:cNvPicPr>
          <p:nvPr/>
        </p:nvPicPr>
        <p:blipFill>
          <a:blip r:embed="rId3" cstate="print"/>
          <a:stretch>
            <a:fillRect/>
          </a:stretch>
        </p:blipFill>
        <p:spPr>
          <a:xfrm>
            <a:off x="0" y="0"/>
            <a:ext cx="514551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7" name="Rectangle 6"/>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0"/>
            <a:ext cx="4191000" cy="1470025"/>
          </a:xfrm>
          <a:effectLst>
            <a:outerShdw blurRad="76200" dir="18900000" sy="23000" kx="-1200000" algn="bl" rotWithShape="0">
              <a:prstClr val="black">
                <a:alpha val="20000"/>
              </a:prstClr>
            </a:outerShdw>
          </a:effectLst>
        </p:spPr>
        <p:txBody>
          <a:bodyPr>
            <a:noAutofit/>
          </a:bodyPr>
          <a:lstStyle/>
          <a:p>
            <a:pPr algn="l"/>
            <a:r>
              <a:rPr lang="en-US" sz="9600" dirty="0" smtClean="0">
                <a:solidFill>
                  <a:srgbClr val="663300"/>
                </a:solidFill>
                <a:latin typeface="Gloucester MT Extra Condensed" pitchFamily="18" charset="0"/>
              </a:rPr>
              <a:t>City Gates</a:t>
            </a:r>
            <a:endParaRPr lang="en-US" sz="9600" dirty="0">
              <a:solidFill>
                <a:srgbClr val="663300"/>
              </a:solidFill>
              <a:latin typeface="Gloucester MT Extra Condensed" pitchFamily="18" charset="0"/>
            </a:endParaRPr>
          </a:p>
        </p:txBody>
      </p:sp>
      <p:pic>
        <p:nvPicPr>
          <p:cNvPr id="9" name="Picture 8" descr="murder_corridor_barbican_alnwick_castle_northum_photosculpture-p153325163725313133env3c_400.jpg"/>
          <p:cNvPicPr>
            <a:picLocks noChangeAspect="1"/>
          </p:cNvPicPr>
          <p:nvPr/>
        </p:nvPicPr>
        <p:blipFill>
          <a:blip r:embed="rId2" cstate="print"/>
          <a:stretch>
            <a:fillRect/>
          </a:stretch>
        </p:blipFill>
        <p:spPr>
          <a:xfrm>
            <a:off x="-1143000" y="0"/>
            <a:ext cx="6858000" cy="6858000"/>
          </a:xfrm>
          <a:prstGeom prst="rect">
            <a:avLst/>
          </a:prstGeom>
        </p:spPr>
      </p:pic>
      <p:sp>
        <p:nvSpPr>
          <p:cNvPr id="6" name="TextBox 5"/>
          <p:cNvSpPr txBox="1"/>
          <p:nvPr/>
        </p:nvSpPr>
        <p:spPr>
          <a:xfrm>
            <a:off x="4572000" y="609600"/>
            <a:ext cx="4343400" cy="5509200"/>
          </a:xfrm>
          <a:prstGeom prst="rect">
            <a:avLst/>
          </a:prstGeom>
          <a:noFill/>
        </p:spPr>
        <p:txBody>
          <a:bodyPr wrap="square" rtlCol="0">
            <a:spAutoFit/>
          </a:bodyPr>
          <a:lstStyle/>
          <a:p>
            <a:pPr algn="just"/>
            <a:r>
              <a:rPr lang="en-US" sz="3200" dirty="0" smtClean="0">
                <a:solidFill>
                  <a:srgbClr val="663300"/>
                </a:solidFill>
                <a:latin typeface="Gloucester MT Extra Condensed" pitchFamily="18" charset="0"/>
              </a:rPr>
              <a:t>City gates were traditionally built to provide a point of controlled access to and departure from a walled city for people, vehicles, goods and animals. Depending on their historical context they filled functions relating to defense, security, health, trade, taxation, and representation, and were correspondingly staffed by military or municipal authorities. </a:t>
            </a:r>
            <a:endParaRPr lang="en-US" sz="3200" dirty="0">
              <a:solidFill>
                <a:srgbClr val="663300"/>
              </a:solidFill>
              <a:latin typeface="Gloucester MT Extra Condensed"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7" name="Rectangle 6"/>
          <p:cNvSpPr/>
          <p:nvPr/>
        </p:nvSpPr>
        <p:spPr>
          <a:xfrm>
            <a:off x="0" y="0"/>
            <a:ext cx="9144000" cy="7848600"/>
          </a:xfrm>
          <a:prstGeom prst="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2000" y="0"/>
            <a:ext cx="4191000" cy="1470025"/>
          </a:xfrm>
          <a:effectLst>
            <a:outerShdw blurRad="76200" dir="18900000" sy="23000" kx="-1200000" algn="bl" rotWithShape="0">
              <a:prstClr val="black">
                <a:alpha val="20000"/>
              </a:prstClr>
            </a:outerShdw>
          </a:effectLst>
        </p:spPr>
        <p:txBody>
          <a:bodyPr>
            <a:noAutofit/>
          </a:bodyPr>
          <a:lstStyle/>
          <a:p>
            <a:pPr algn="l"/>
            <a:endParaRPr lang="en-US" sz="9600" dirty="0">
              <a:solidFill>
                <a:srgbClr val="663300"/>
              </a:solidFill>
              <a:latin typeface="Gloucester MT Extra Condensed" pitchFamily="18" charset="0"/>
            </a:endParaRPr>
          </a:p>
        </p:txBody>
      </p:sp>
      <p:pic>
        <p:nvPicPr>
          <p:cNvPr id="9" name="Picture 8" descr="murder_corridor_barbican_alnwick_castle_northum_photosculpture-p153325163725313133env3c_400.jpg"/>
          <p:cNvPicPr>
            <a:picLocks noChangeAspect="1"/>
          </p:cNvPicPr>
          <p:nvPr/>
        </p:nvPicPr>
        <p:blipFill>
          <a:blip r:embed="rId3" cstate="print"/>
          <a:stretch>
            <a:fillRect/>
          </a:stretch>
        </p:blipFill>
        <p:spPr>
          <a:xfrm>
            <a:off x="-1143000" y="0"/>
            <a:ext cx="6858000" cy="6858000"/>
          </a:xfrm>
          <a:prstGeom prst="rect">
            <a:avLst/>
          </a:prstGeom>
        </p:spPr>
      </p:pic>
      <p:sp>
        <p:nvSpPr>
          <p:cNvPr id="6" name="TextBox 5"/>
          <p:cNvSpPr txBox="1"/>
          <p:nvPr/>
        </p:nvSpPr>
        <p:spPr>
          <a:xfrm>
            <a:off x="4572000" y="0"/>
            <a:ext cx="4343400" cy="6494085"/>
          </a:xfrm>
          <a:prstGeom prst="rect">
            <a:avLst/>
          </a:prstGeom>
          <a:noFill/>
        </p:spPr>
        <p:txBody>
          <a:bodyPr wrap="square" rtlCol="0">
            <a:spAutoFit/>
          </a:bodyPr>
          <a:lstStyle/>
          <a:p>
            <a:pPr algn="just"/>
            <a:r>
              <a:rPr lang="en-US" sz="3200" dirty="0" smtClean="0">
                <a:solidFill>
                  <a:srgbClr val="663300"/>
                </a:solidFill>
                <a:latin typeface="Gloucester MT Extra Condensed" pitchFamily="18" charset="0"/>
              </a:rPr>
              <a:t>The city gate was also commonly used to display diverse kinds of public information such as announcements, tax and toll schedules, standards of local measures, and legal texts. It could be heavily fortified, ornamented with heraldic shields, sculpture or inscriptions, or used as a location for warning or intimidation, for example by displaying the heads of beheaded criminals or public enemies.</a:t>
            </a:r>
            <a:endParaRPr lang="en-US" sz="3200" dirty="0">
              <a:solidFill>
                <a:srgbClr val="663300"/>
              </a:solidFill>
              <a:latin typeface="Gloucester MT Extra Condensed"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a:xfrm>
            <a:off x="-990600" y="0"/>
            <a:ext cx="4953000" cy="1470025"/>
          </a:xfrm>
          <a:effectLst>
            <a:outerShdw blurRad="76200" dir="18900000" sy="23000" kx="-1200000" algn="bl" rotWithShape="0">
              <a:prstClr val="black">
                <a:alpha val="20000"/>
              </a:prstClr>
            </a:outerShdw>
          </a:effectLst>
        </p:spPr>
        <p:txBody>
          <a:bodyPr>
            <a:noAutofit/>
          </a:bodyPr>
          <a:lstStyle/>
          <a:p>
            <a:r>
              <a:rPr lang="en-US" sz="9600" dirty="0" smtClean="0">
                <a:solidFill>
                  <a:schemeClr val="bg1"/>
                </a:solidFill>
                <a:latin typeface="Gloucester MT Extra Condensed" pitchFamily="18" charset="0"/>
              </a:rPr>
              <a:t>Gates</a:t>
            </a:r>
            <a:endParaRPr lang="en-US" sz="9600" dirty="0">
              <a:solidFill>
                <a:schemeClr val="bg1"/>
              </a:solidFill>
              <a:latin typeface="Gloucester MT Extra Condensed" pitchFamily="18" charset="0"/>
            </a:endParaRPr>
          </a:p>
        </p:txBody>
      </p:sp>
      <p:pic>
        <p:nvPicPr>
          <p:cNvPr id="5" name="Picture 4" descr="city gate.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09600" y="2286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John 10:7</a:t>
            </a:r>
            <a:endParaRPr lang="en-US" sz="6600" dirty="0">
              <a:solidFill>
                <a:schemeClr val="bg1"/>
              </a:solidFill>
              <a:latin typeface="Gloucester MT Extra Condensed" pitchFamily="18" charset="0"/>
            </a:endParaRPr>
          </a:p>
        </p:txBody>
      </p:sp>
      <p:sp>
        <p:nvSpPr>
          <p:cNvPr id="12" name="TextBox 11"/>
          <p:cNvSpPr txBox="1"/>
          <p:nvPr/>
        </p:nvSpPr>
        <p:spPr>
          <a:xfrm>
            <a:off x="152400" y="1225689"/>
            <a:ext cx="8991600" cy="5632311"/>
          </a:xfrm>
          <a:prstGeom prst="rect">
            <a:avLst/>
          </a:prstGeom>
          <a:noFill/>
        </p:spPr>
        <p:txBody>
          <a:bodyPr wrap="square" rtlCol="0">
            <a:spAutoFit/>
          </a:bodyPr>
          <a:lstStyle/>
          <a:p>
            <a:r>
              <a:rPr lang="en-US" sz="4000" baseline="30000" dirty="0" smtClean="0">
                <a:solidFill>
                  <a:schemeClr val="bg1"/>
                </a:solidFill>
                <a:latin typeface="Gloucester MT Extra Condensed" pitchFamily="18" charset="0"/>
              </a:rPr>
              <a:t>7 </a:t>
            </a:r>
            <a:r>
              <a:rPr lang="en-US" sz="4000" dirty="0" smtClean="0">
                <a:solidFill>
                  <a:schemeClr val="bg1"/>
                </a:solidFill>
                <a:latin typeface="Gloucester MT Extra Condensed" pitchFamily="18" charset="0"/>
              </a:rPr>
              <a:t>Therefore Jesus said again, “Very truly I tell you,</a:t>
            </a:r>
          </a:p>
          <a:p>
            <a:pPr algn="ctr"/>
            <a:r>
              <a:rPr lang="en-US" sz="4000" dirty="0" smtClean="0">
                <a:solidFill>
                  <a:schemeClr val="bg1"/>
                </a:solidFill>
                <a:latin typeface="Gloucester MT Extra Condensed" pitchFamily="18" charset="0"/>
              </a:rPr>
              <a:t> </a:t>
            </a:r>
            <a:r>
              <a:rPr lang="en-US" sz="4000" b="1" dirty="0" smtClean="0">
                <a:solidFill>
                  <a:schemeClr val="bg1"/>
                </a:solidFill>
                <a:latin typeface="Gloucester MT Extra Condensed" pitchFamily="18" charset="0"/>
              </a:rPr>
              <a:t>I am the gate for the sheep.</a:t>
            </a:r>
          </a:p>
          <a:p>
            <a:r>
              <a:rPr lang="en-US" sz="4000" dirty="0" smtClean="0">
                <a:solidFill>
                  <a:schemeClr val="bg1"/>
                </a:solidFill>
                <a:latin typeface="Gloucester MT Extra Condensed" pitchFamily="18" charset="0"/>
              </a:rPr>
              <a:t> </a:t>
            </a:r>
            <a:r>
              <a:rPr lang="en-US" sz="4000" baseline="30000" dirty="0" smtClean="0">
                <a:solidFill>
                  <a:schemeClr val="bg1"/>
                </a:solidFill>
                <a:latin typeface="Gloucester MT Extra Condensed" pitchFamily="18" charset="0"/>
              </a:rPr>
              <a:t>8 </a:t>
            </a:r>
            <a:r>
              <a:rPr lang="en-US" sz="4000" dirty="0" smtClean="0">
                <a:solidFill>
                  <a:schemeClr val="bg1"/>
                </a:solidFill>
                <a:latin typeface="Gloucester MT Extra Condensed" pitchFamily="18" charset="0"/>
              </a:rPr>
              <a:t>All who have come before me are thieves and robbers, but the sheep have not listened to them. </a:t>
            </a:r>
          </a:p>
          <a:p>
            <a:pPr algn="ctr"/>
            <a:r>
              <a:rPr lang="en-US" sz="4000" baseline="30000" dirty="0" smtClean="0">
                <a:solidFill>
                  <a:schemeClr val="bg1"/>
                </a:solidFill>
                <a:latin typeface="Gloucester MT Extra Condensed" pitchFamily="18" charset="0"/>
              </a:rPr>
              <a:t>9 </a:t>
            </a:r>
            <a:r>
              <a:rPr lang="en-US" sz="4000" b="1" dirty="0" smtClean="0">
                <a:solidFill>
                  <a:schemeClr val="bg1"/>
                </a:solidFill>
                <a:latin typeface="Gloucester MT Extra Condensed" pitchFamily="18" charset="0"/>
              </a:rPr>
              <a:t>I am the gate; </a:t>
            </a:r>
          </a:p>
          <a:p>
            <a:r>
              <a:rPr lang="en-US" sz="4000" dirty="0" smtClean="0">
                <a:solidFill>
                  <a:schemeClr val="bg1"/>
                </a:solidFill>
                <a:latin typeface="Gloucester MT Extra Condensed" pitchFamily="18" charset="0"/>
              </a:rPr>
              <a:t>whoever enters through me will be saved. They will come in and go out, and find pasture. </a:t>
            </a:r>
            <a:r>
              <a:rPr lang="en-US" sz="4000" baseline="30000" dirty="0" smtClean="0">
                <a:solidFill>
                  <a:schemeClr val="bg1"/>
                </a:solidFill>
                <a:latin typeface="Gloucester MT Extra Condensed" pitchFamily="18" charset="0"/>
              </a:rPr>
              <a:t>10 </a:t>
            </a:r>
            <a:r>
              <a:rPr lang="en-US" sz="4000" dirty="0" smtClean="0">
                <a:solidFill>
                  <a:schemeClr val="bg1"/>
                </a:solidFill>
                <a:latin typeface="Gloucester MT Extra Condensed" pitchFamily="18" charset="0"/>
              </a:rPr>
              <a:t>The thief comes only to steal and kill and destroy; I have come that they may have life, and have it to the full.</a:t>
            </a:r>
            <a:endParaRPr lang="en-US" sz="4000" dirty="0">
              <a:solidFill>
                <a:schemeClr val="bg1"/>
              </a:solidFill>
              <a:latin typeface="Gloucester MT Extra Condensed"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Luke 9:31</a:t>
            </a:r>
            <a:endParaRPr lang="en-US" sz="6600" dirty="0">
              <a:solidFill>
                <a:schemeClr val="bg1"/>
              </a:solidFill>
              <a:latin typeface="Gloucester MT Extra Condensed" pitchFamily="18" charset="0"/>
            </a:endParaRPr>
          </a:p>
        </p:txBody>
      </p:sp>
      <p:sp>
        <p:nvSpPr>
          <p:cNvPr id="12" name="TextBox 11"/>
          <p:cNvSpPr txBox="1"/>
          <p:nvPr/>
        </p:nvSpPr>
        <p:spPr>
          <a:xfrm>
            <a:off x="304800" y="3200400"/>
            <a:ext cx="8610600" cy="1323439"/>
          </a:xfrm>
          <a:prstGeom prst="rect">
            <a:avLst/>
          </a:prstGeom>
          <a:noFill/>
        </p:spPr>
        <p:txBody>
          <a:bodyPr wrap="square" rtlCol="0">
            <a:spAutoFit/>
          </a:bodyPr>
          <a:lstStyle/>
          <a:p>
            <a:pPr algn="just"/>
            <a:r>
              <a:rPr lang="en-US" sz="4000" baseline="30000" dirty="0" smtClean="0">
                <a:solidFill>
                  <a:schemeClr val="bg1"/>
                </a:solidFill>
                <a:latin typeface="Gloucester MT Extra Condensed" pitchFamily="18" charset="0"/>
              </a:rPr>
              <a:t>31 </a:t>
            </a:r>
            <a:r>
              <a:rPr lang="en-US" sz="4000" dirty="0" smtClean="0">
                <a:solidFill>
                  <a:schemeClr val="bg1"/>
                </a:solidFill>
                <a:latin typeface="Gloucester MT Extra Condensed" pitchFamily="18" charset="0"/>
              </a:rPr>
              <a:t>They appeared in glory and were speaking of His death, which He was about to accomplish in Jerusalem.</a:t>
            </a:r>
            <a:endParaRPr lang="en-US" sz="4000" dirty="0">
              <a:solidFill>
                <a:schemeClr val="bg1"/>
              </a:solidFill>
              <a:latin typeface="Gloucester MT Extra Condensed"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John 10:17-18</a:t>
            </a:r>
            <a:endParaRPr lang="en-US" sz="6600" dirty="0">
              <a:solidFill>
                <a:schemeClr val="bg1"/>
              </a:solidFill>
              <a:latin typeface="Gloucester MT Extra Condensed" pitchFamily="18" charset="0"/>
            </a:endParaRPr>
          </a:p>
        </p:txBody>
      </p:sp>
      <p:sp>
        <p:nvSpPr>
          <p:cNvPr id="12" name="TextBox 11"/>
          <p:cNvSpPr txBox="1"/>
          <p:nvPr/>
        </p:nvSpPr>
        <p:spPr>
          <a:xfrm>
            <a:off x="304800" y="3200400"/>
            <a:ext cx="8610600" cy="3170099"/>
          </a:xfrm>
          <a:prstGeom prst="rect">
            <a:avLst/>
          </a:prstGeom>
          <a:noFill/>
        </p:spPr>
        <p:txBody>
          <a:bodyPr wrap="square" rtlCol="0">
            <a:spAutoFit/>
          </a:bodyPr>
          <a:lstStyle/>
          <a:p>
            <a:pPr algn="just"/>
            <a:r>
              <a:rPr lang="en-US" sz="4000" baseline="30000" dirty="0" smtClean="0">
                <a:solidFill>
                  <a:schemeClr val="bg1"/>
                </a:solidFill>
                <a:latin typeface="Gloucester MT Extra Condensed" pitchFamily="18" charset="0"/>
              </a:rPr>
              <a:t>17 </a:t>
            </a:r>
            <a:r>
              <a:rPr lang="en-US" sz="4000" dirty="0" smtClean="0">
                <a:solidFill>
                  <a:schemeClr val="bg1"/>
                </a:solidFill>
                <a:latin typeface="Gloucester MT Extra Condensed" pitchFamily="18" charset="0"/>
              </a:rPr>
              <a:t>This is why the Father loves Me, because I am laying down My life so I may take it up again. </a:t>
            </a:r>
            <a:r>
              <a:rPr lang="en-US" sz="4000" baseline="30000" dirty="0" smtClean="0">
                <a:solidFill>
                  <a:schemeClr val="bg1"/>
                </a:solidFill>
                <a:latin typeface="Gloucester MT Extra Condensed" pitchFamily="18" charset="0"/>
              </a:rPr>
              <a:t>18 </a:t>
            </a:r>
            <a:r>
              <a:rPr lang="en-US" sz="4000" dirty="0" smtClean="0">
                <a:solidFill>
                  <a:schemeClr val="bg1"/>
                </a:solidFill>
                <a:latin typeface="Gloucester MT Extra Condensed" pitchFamily="18" charset="0"/>
              </a:rPr>
              <a:t>No one takes it from Me, but I lay it down on My own. I have the right to lay it down, and I have the right to take it up again. I have received this command from My Father.”</a:t>
            </a:r>
            <a:endParaRPr lang="en-US" sz="4000" dirty="0">
              <a:solidFill>
                <a:schemeClr val="bg1"/>
              </a:solidFill>
              <a:latin typeface="Gloucester MT Extra Condensed"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62000" y="23622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Matthew 16:13-19</a:t>
            </a:r>
            <a:endParaRPr lang="en-US" sz="6600" dirty="0">
              <a:solidFill>
                <a:schemeClr val="bg1"/>
              </a:solidFill>
              <a:latin typeface="Gloucester MT Extra Condensed" pitchFamily="18" charset="0"/>
            </a:endParaRPr>
          </a:p>
        </p:txBody>
      </p:sp>
      <p:sp>
        <p:nvSpPr>
          <p:cNvPr id="12" name="TextBox 11"/>
          <p:cNvSpPr txBox="1"/>
          <p:nvPr/>
        </p:nvSpPr>
        <p:spPr>
          <a:xfrm>
            <a:off x="304800" y="3200400"/>
            <a:ext cx="8610600" cy="2554545"/>
          </a:xfrm>
          <a:prstGeom prst="rect">
            <a:avLst/>
          </a:prstGeom>
          <a:noFill/>
        </p:spPr>
        <p:txBody>
          <a:bodyPr wrap="square" rtlCol="0">
            <a:spAutoFit/>
          </a:bodyPr>
          <a:lstStyle/>
          <a:p>
            <a:pPr algn="just"/>
            <a:r>
              <a:rPr lang="en-US" sz="3200" baseline="30000" dirty="0" smtClean="0">
                <a:solidFill>
                  <a:schemeClr val="bg1"/>
                </a:solidFill>
                <a:latin typeface="Gloucester MT Extra Condensed" pitchFamily="18" charset="0"/>
              </a:rPr>
              <a:t>13 </a:t>
            </a:r>
            <a:r>
              <a:rPr lang="en-US" sz="3200" dirty="0" smtClean="0">
                <a:solidFill>
                  <a:schemeClr val="bg1"/>
                </a:solidFill>
                <a:latin typeface="Gloucester MT Extra Condensed" pitchFamily="18" charset="0"/>
              </a:rPr>
              <a:t>When Jesus came to the region of Caesarea Philippi, he asked his disciples, “Who do people say the Son of Man is?”</a:t>
            </a:r>
          </a:p>
          <a:p>
            <a:pPr algn="just"/>
            <a:r>
              <a:rPr lang="en-US" sz="3200" baseline="30000" dirty="0" smtClean="0">
                <a:solidFill>
                  <a:schemeClr val="bg1"/>
                </a:solidFill>
                <a:latin typeface="Gloucester MT Extra Condensed" pitchFamily="18" charset="0"/>
              </a:rPr>
              <a:t>14 </a:t>
            </a:r>
            <a:r>
              <a:rPr lang="en-US" sz="3200" dirty="0" smtClean="0">
                <a:solidFill>
                  <a:schemeClr val="bg1"/>
                </a:solidFill>
                <a:latin typeface="Gloucester MT Extra Condensed" pitchFamily="18" charset="0"/>
              </a:rPr>
              <a:t>They replied, “Some say John the Baptist; others say Elijah; and still others, Jeremiah or one of the prophets.”</a:t>
            </a:r>
          </a:p>
          <a:p>
            <a:pPr algn="just"/>
            <a:r>
              <a:rPr lang="en-US" sz="3200" baseline="30000" dirty="0" smtClean="0">
                <a:solidFill>
                  <a:schemeClr val="bg1"/>
                </a:solidFill>
                <a:latin typeface="Gloucester MT Extra Condensed" pitchFamily="18" charset="0"/>
              </a:rPr>
              <a:t>15 </a:t>
            </a:r>
            <a:r>
              <a:rPr lang="en-US" sz="3200" dirty="0" smtClean="0">
                <a:solidFill>
                  <a:schemeClr val="bg1"/>
                </a:solidFill>
                <a:latin typeface="Gloucester MT Extra Condensed" pitchFamily="18" charset="0"/>
              </a:rPr>
              <a:t>“But what about you?” he asked. “Who do you say I 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Matthew 16:13-19</a:t>
            </a:r>
            <a:endParaRPr lang="en-US" sz="6600" dirty="0">
              <a:solidFill>
                <a:schemeClr val="bg1"/>
              </a:solidFill>
              <a:latin typeface="Gloucester MT Extra Condensed" pitchFamily="18" charset="0"/>
            </a:endParaRPr>
          </a:p>
        </p:txBody>
      </p:sp>
      <p:sp>
        <p:nvSpPr>
          <p:cNvPr id="12" name="TextBox 11"/>
          <p:cNvSpPr txBox="1"/>
          <p:nvPr/>
        </p:nvSpPr>
        <p:spPr>
          <a:xfrm>
            <a:off x="228600" y="3276600"/>
            <a:ext cx="8610600" cy="3539430"/>
          </a:xfrm>
          <a:prstGeom prst="rect">
            <a:avLst/>
          </a:prstGeom>
          <a:noFill/>
        </p:spPr>
        <p:txBody>
          <a:bodyPr wrap="square" rtlCol="0">
            <a:spAutoFit/>
          </a:bodyPr>
          <a:lstStyle/>
          <a:p>
            <a:pPr algn="just"/>
            <a:r>
              <a:rPr lang="en-US" sz="3200" baseline="30000" dirty="0" smtClean="0">
                <a:solidFill>
                  <a:schemeClr val="bg1"/>
                </a:solidFill>
                <a:latin typeface="Gloucester MT Extra Condensed" pitchFamily="18" charset="0"/>
              </a:rPr>
              <a:t>16 </a:t>
            </a:r>
            <a:r>
              <a:rPr lang="en-US" sz="3200" dirty="0" smtClean="0">
                <a:solidFill>
                  <a:schemeClr val="bg1"/>
                </a:solidFill>
                <a:latin typeface="Gloucester MT Extra Condensed" pitchFamily="18" charset="0"/>
              </a:rPr>
              <a:t>Simon Peter answered, “You are the Messiah, the Son of the living God.”</a:t>
            </a:r>
          </a:p>
          <a:p>
            <a:pPr algn="just"/>
            <a:r>
              <a:rPr lang="en-US" sz="3200" baseline="30000" dirty="0" smtClean="0">
                <a:solidFill>
                  <a:schemeClr val="bg1"/>
                </a:solidFill>
                <a:latin typeface="Gloucester MT Extra Condensed" pitchFamily="18" charset="0"/>
              </a:rPr>
              <a:t>17 </a:t>
            </a:r>
            <a:r>
              <a:rPr lang="en-US" sz="3200" dirty="0" smtClean="0">
                <a:solidFill>
                  <a:schemeClr val="bg1"/>
                </a:solidFill>
                <a:latin typeface="Gloucester MT Extra Condensed" pitchFamily="18" charset="0"/>
              </a:rPr>
              <a:t>Jesus replied, “Blessed are you, Simon son of Jonah, for this was not revealed to you by flesh and blood, but by my Father in heaven. </a:t>
            </a:r>
            <a:r>
              <a:rPr lang="en-US" sz="3200" baseline="30000" dirty="0" smtClean="0">
                <a:solidFill>
                  <a:schemeClr val="bg1"/>
                </a:solidFill>
                <a:latin typeface="Gloucester MT Extra Condensed" pitchFamily="18" charset="0"/>
              </a:rPr>
              <a:t>18 </a:t>
            </a:r>
            <a:r>
              <a:rPr lang="en-US" sz="3200" dirty="0" smtClean="0">
                <a:solidFill>
                  <a:schemeClr val="bg1"/>
                </a:solidFill>
                <a:latin typeface="Gloucester MT Extra Condensed" pitchFamily="18" charset="0"/>
              </a:rPr>
              <a:t>And I tell you that you are Peter, and on this rock I will build my church, and the gates of Hades will not overcome it. </a:t>
            </a:r>
            <a:r>
              <a:rPr lang="en-US" sz="3200" baseline="30000" dirty="0" smtClean="0">
                <a:solidFill>
                  <a:schemeClr val="bg1"/>
                </a:solidFill>
                <a:latin typeface="Gloucester MT Extra Condensed" pitchFamily="18" charset="0"/>
              </a:rPr>
              <a:t>19 </a:t>
            </a:r>
            <a:r>
              <a:rPr lang="en-US" sz="3200" dirty="0" smtClean="0">
                <a:solidFill>
                  <a:schemeClr val="bg1"/>
                </a:solidFill>
                <a:latin typeface="Gloucester MT Extra Condensed" pitchFamily="18" charset="0"/>
              </a:rPr>
              <a:t>I will give you the keys of the kingdom of heaven; whatever you bind on earth will be bound in heaven, and whatever you loose on earth will be loosed in heaven.”</a:t>
            </a:r>
            <a:endParaRPr lang="en-US" sz="3200" dirty="0">
              <a:solidFill>
                <a:schemeClr val="bg1"/>
              </a:solidFill>
              <a:latin typeface="Gloucester MT Extra Condensed"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Matthew 16:13-19</a:t>
            </a:r>
            <a:endParaRPr lang="en-US" sz="6600" dirty="0">
              <a:solidFill>
                <a:schemeClr val="bg1"/>
              </a:solidFill>
              <a:latin typeface="Gloucester MT Extra Condensed" pitchFamily="18" charset="0"/>
            </a:endParaRPr>
          </a:p>
        </p:txBody>
      </p:sp>
      <p:sp>
        <p:nvSpPr>
          <p:cNvPr id="12" name="TextBox 11"/>
          <p:cNvSpPr txBox="1"/>
          <p:nvPr/>
        </p:nvSpPr>
        <p:spPr>
          <a:xfrm>
            <a:off x="228600" y="3276600"/>
            <a:ext cx="8610600" cy="3877985"/>
          </a:xfrm>
          <a:prstGeom prst="rect">
            <a:avLst/>
          </a:prstGeom>
          <a:noFill/>
        </p:spPr>
        <p:txBody>
          <a:bodyPr wrap="square" rtlCol="0">
            <a:spAutoFit/>
          </a:bodyPr>
          <a:lstStyle/>
          <a:p>
            <a:pPr algn="just"/>
            <a:r>
              <a:rPr lang="en-US" sz="3200" baseline="30000" dirty="0" smtClean="0">
                <a:solidFill>
                  <a:schemeClr val="bg1"/>
                </a:solidFill>
                <a:latin typeface="Gloucester MT Extra Condensed" pitchFamily="18" charset="0"/>
              </a:rPr>
              <a:t>16 </a:t>
            </a:r>
            <a:r>
              <a:rPr lang="en-US" sz="3200" dirty="0" smtClean="0">
                <a:solidFill>
                  <a:schemeClr val="bg1"/>
                </a:solidFill>
                <a:latin typeface="Gloucester MT Extra Condensed" pitchFamily="18" charset="0"/>
              </a:rPr>
              <a:t>Simon Peter answered, “You are the Messiah, the Son of the living God.”</a:t>
            </a:r>
          </a:p>
          <a:p>
            <a:pPr algn="just"/>
            <a:r>
              <a:rPr lang="en-US" sz="3200" baseline="30000" dirty="0" smtClean="0">
                <a:solidFill>
                  <a:schemeClr val="bg1"/>
                </a:solidFill>
                <a:latin typeface="Gloucester MT Extra Condensed" pitchFamily="18" charset="0"/>
              </a:rPr>
              <a:t>17 </a:t>
            </a:r>
            <a:r>
              <a:rPr lang="en-US" sz="3200" dirty="0" smtClean="0">
                <a:solidFill>
                  <a:schemeClr val="bg1"/>
                </a:solidFill>
                <a:latin typeface="Gloucester MT Extra Condensed" pitchFamily="18" charset="0"/>
              </a:rPr>
              <a:t>Jesus replied, “Blessed are you, Simon son of Jonah, for this was not revealed to you by flesh and blood, but by my Father in heaven. </a:t>
            </a:r>
            <a:r>
              <a:rPr lang="en-US" sz="3200" baseline="30000" dirty="0" smtClean="0">
                <a:solidFill>
                  <a:schemeClr val="bg1"/>
                </a:solidFill>
                <a:latin typeface="Gloucester MT Extra Condensed" pitchFamily="18" charset="0"/>
              </a:rPr>
              <a:t>18 </a:t>
            </a:r>
            <a:r>
              <a:rPr lang="en-US" sz="3200" dirty="0" smtClean="0">
                <a:solidFill>
                  <a:schemeClr val="bg1"/>
                </a:solidFill>
                <a:latin typeface="Gloucester MT Extra Condensed" pitchFamily="18" charset="0"/>
              </a:rPr>
              <a:t>And I tell you that you are </a:t>
            </a:r>
            <a:r>
              <a:rPr lang="en-US" sz="5400" b="1" dirty="0" smtClean="0">
                <a:solidFill>
                  <a:schemeClr val="bg1"/>
                </a:solidFill>
                <a:latin typeface="Gloucester MT Extra Condensed" pitchFamily="18" charset="0"/>
              </a:rPr>
              <a:t>Peter, </a:t>
            </a:r>
            <a:r>
              <a:rPr lang="en-US" sz="3200" dirty="0" smtClean="0">
                <a:solidFill>
                  <a:schemeClr val="bg1"/>
                </a:solidFill>
                <a:latin typeface="Gloucester MT Extra Condensed" pitchFamily="18" charset="0"/>
              </a:rPr>
              <a:t>and on this </a:t>
            </a:r>
            <a:r>
              <a:rPr lang="en-US" sz="5400" b="1" dirty="0" smtClean="0">
                <a:solidFill>
                  <a:schemeClr val="bg1"/>
                </a:solidFill>
                <a:latin typeface="Gloucester MT Extra Condensed" pitchFamily="18" charset="0"/>
              </a:rPr>
              <a:t>rock</a:t>
            </a:r>
            <a:r>
              <a:rPr lang="en-US" sz="3200" dirty="0" smtClean="0">
                <a:solidFill>
                  <a:schemeClr val="bg1"/>
                </a:solidFill>
                <a:latin typeface="Gloucester MT Extra Condensed" pitchFamily="18" charset="0"/>
              </a:rPr>
              <a:t> I will build my church, and the gates of Hades will not overcome it. </a:t>
            </a:r>
            <a:r>
              <a:rPr lang="en-US" sz="3200" baseline="30000" dirty="0" smtClean="0">
                <a:solidFill>
                  <a:schemeClr val="bg1"/>
                </a:solidFill>
                <a:latin typeface="Gloucester MT Extra Condensed" pitchFamily="18" charset="0"/>
              </a:rPr>
              <a:t>19 </a:t>
            </a:r>
            <a:r>
              <a:rPr lang="en-US" sz="3200" dirty="0" smtClean="0">
                <a:solidFill>
                  <a:schemeClr val="bg1"/>
                </a:solidFill>
                <a:latin typeface="Gloucester MT Extra Condensed" pitchFamily="18" charset="0"/>
              </a:rPr>
              <a:t>I will give you the keys of the kingdom of heaven; whatever you bind on earth will be bound in heaven, and whatever you loose on earth will be loosed in heaven.”</a:t>
            </a:r>
            <a:endParaRPr lang="en-US" sz="3200" dirty="0">
              <a:solidFill>
                <a:schemeClr val="bg1"/>
              </a:solidFill>
              <a:latin typeface="Gloucester MT Extra Condensed"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Matthew 16:13-19</a:t>
            </a:r>
            <a:endParaRPr lang="en-US" sz="6600" dirty="0">
              <a:solidFill>
                <a:schemeClr val="bg1"/>
              </a:solidFill>
              <a:latin typeface="Gloucester MT Extra Condensed" pitchFamily="18" charset="0"/>
            </a:endParaRPr>
          </a:p>
        </p:txBody>
      </p:sp>
      <p:sp>
        <p:nvSpPr>
          <p:cNvPr id="12" name="TextBox 11"/>
          <p:cNvSpPr txBox="1"/>
          <p:nvPr/>
        </p:nvSpPr>
        <p:spPr>
          <a:xfrm>
            <a:off x="228600" y="3276600"/>
            <a:ext cx="8610600" cy="4708981"/>
          </a:xfrm>
          <a:prstGeom prst="rect">
            <a:avLst/>
          </a:prstGeom>
          <a:noFill/>
        </p:spPr>
        <p:txBody>
          <a:bodyPr wrap="square" rtlCol="0">
            <a:spAutoFit/>
          </a:bodyPr>
          <a:lstStyle/>
          <a:p>
            <a:pPr algn="just"/>
            <a:r>
              <a:rPr lang="en-US" sz="3200" baseline="30000" dirty="0" smtClean="0">
                <a:solidFill>
                  <a:schemeClr val="bg1"/>
                </a:solidFill>
                <a:latin typeface="Gloucester MT Extra Condensed" pitchFamily="18" charset="0"/>
              </a:rPr>
              <a:t>16 </a:t>
            </a:r>
            <a:r>
              <a:rPr lang="en-US" sz="3200" dirty="0" smtClean="0">
                <a:solidFill>
                  <a:schemeClr val="bg1"/>
                </a:solidFill>
                <a:latin typeface="Gloucester MT Extra Condensed" pitchFamily="18" charset="0"/>
              </a:rPr>
              <a:t>Simon Peter answered, “</a:t>
            </a:r>
            <a:r>
              <a:rPr lang="en-US" sz="5400" b="1" dirty="0" smtClean="0">
                <a:solidFill>
                  <a:schemeClr val="bg1"/>
                </a:solidFill>
                <a:latin typeface="Gloucester MT Extra Condensed" pitchFamily="18" charset="0"/>
              </a:rPr>
              <a:t>You are the Messiah, the Son of the living God</a:t>
            </a:r>
            <a:r>
              <a:rPr lang="en-US" sz="3200" dirty="0" smtClean="0">
                <a:solidFill>
                  <a:schemeClr val="bg1"/>
                </a:solidFill>
                <a:latin typeface="Gloucester MT Extra Condensed" pitchFamily="18" charset="0"/>
              </a:rPr>
              <a:t>.”</a:t>
            </a:r>
          </a:p>
          <a:p>
            <a:pPr algn="just"/>
            <a:r>
              <a:rPr lang="en-US" sz="3200" baseline="30000" dirty="0" smtClean="0">
                <a:solidFill>
                  <a:schemeClr val="bg1"/>
                </a:solidFill>
                <a:latin typeface="Gloucester MT Extra Condensed" pitchFamily="18" charset="0"/>
              </a:rPr>
              <a:t>17 </a:t>
            </a:r>
            <a:r>
              <a:rPr lang="en-US" sz="3200" dirty="0" smtClean="0">
                <a:solidFill>
                  <a:schemeClr val="bg1"/>
                </a:solidFill>
                <a:latin typeface="Gloucester MT Extra Condensed" pitchFamily="18" charset="0"/>
              </a:rPr>
              <a:t>Jesus replied, “Blessed are you, Simon son of Jonah, for this was not revealed to you by flesh and blood, but by my Father in heaven. </a:t>
            </a:r>
            <a:r>
              <a:rPr lang="en-US" sz="3200" baseline="30000" dirty="0" smtClean="0">
                <a:solidFill>
                  <a:schemeClr val="bg1"/>
                </a:solidFill>
                <a:latin typeface="Gloucester MT Extra Condensed" pitchFamily="18" charset="0"/>
              </a:rPr>
              <a:t>18 </a:t>
            </a:r>
            <a:r>
              <a:rPr lang="en-US" sz="3200" dirty="0" smtClean="0">
                <a:solidFill>
                  <a:schemeClr val="bg1"/>
                </a:solidFill>
                <a:latin typeface="Gloucester MT Extra Condensed" pitchFamily="18" charset="0"/>
              </a:rPr>
              <a:t>And I tell you that you are </a:t>
            </a:r>
            <a:r>
              <a:rPr lang="en-US" sz="3200" b="1" dirty="0" smtClean="0">
                <a:solidFill>
                  <a:schemeClr val="bg1"/>
                </a:solidFill>
                <a:latin typeface="Gloucester MT Extra Condensed" pitchFamily="18" charset="0"/>
              </a:rPr>
              <a:t>Peter, </a:t>
            </a:r>
            <a:r>
              <a:rPr lang="en-US" sz="3200" dirty="0" smtClean="0">
                <a:solidFill>
                  <a:schemeClr val="bg1"/>
                </a:solidFill>
                <a:latin typeface="Gloucester MT Extra Condensed" pitchFamily="18" charset="0"/>
              </a:rPr>
              <a:t>and on this </a:t>
            </a:r>
            <a:r>
              <a:rPr lang="en-US" sz="3200" b="1" dirty="0" smtClean="0">
                <a:solidFill>
                  <a:schemeClr val="bg1"/>
                </a:solidFill>
                <a:latin typeface="Gloucester MT Extra Condensed" pitchFamily="18" charset="0"/>
              </a:rPr>
              <a:t>rock</a:t>
            </a:r>
            <a:r>
              <a:rPr lang="en-US" sz="3200" dirty="0" smtClean="0">
                <a:solidFill>
                  <a:schemeClr val="bg1"/>
                </a:solidFill>
                <a:latin typeface="Gloucester MT Extra Condensed" pitchFamily="18" charset="0"/>
              </a:rPr>
              <a:t> I will build my church, and the gates of Hades will not overcome it. </a:t>
            </a:r>
            <a:r>
              <a:rPr lang="en-US" sz="3200" baseline="30000" dirty="0" smtClean="0">
                <a:solidFill>
                  <a:schemeClr val="bg1"/>
                </a:solidFill>
                <a:latin typeface="Gloucester MT Extra Condensed" pitchFamily="18" charset="0"/>
              </a:rPr>
              <a:t>19 </a:t>
            </a:r>
            <a:r>
              <a:rPr lang="en-US" sz="3200" dirty="0" smtClean="0">
                <a:solidFill>
                  <a:schemeClr val="bg1"/>
                </a:solidFill>
                <a:latin typeface="Gloucester MT Extra Condensed" pitchFamily="18" charset="0"/>
              </a:rPr>
              <a:t>I will give you the keys of the kingdom of heaven; whatever you bind on earth will be bound in heaven, and whatever you loose on earth will be loosed in heaven.”</a:t>
            </a:r>
            <a:endParaRPr lang="en-US" sz="3200" dirty="0">
              <a:solidFill>
                <a:schemeClr val="bg1"/>
              </a:solidFill>
              <a:latin typeface="Gloucester MT Extra Condensed"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Matthew 16:13-19</a:t>
            </a:r>
            <a:endParaRPr lang="en-US" sz="6600" dirty="0">
              <a:solidFill>
                <a:schemeClr val="bg1"/>
              </a:solidFill>
              <a:latin typeface="Gloucester MT Extra Condensed" pitchFamily="18" charset="0"/>
            </a:endParaRPr>
          </a:p>
        </p:txBody>
      </p:sp>
      <p:sp>
        <p:nvSpPr>
          <p:cNvPr id="12" name="TextBox 11"/>
          <p:cNvSpPr txBox="1"/>
          <p:nvPr/>
        </p:nvSpPr>
        <p:spPr>
          <a:xfrm>
            <a:off x="228600" y="3276600"/>
            <a:ext cx="8610600" cy="3385542"/>
          </a:xfrm>
          <a:prstGeom prst="rect">
            <a:avLst/>
          </a:prstGeom>
          <a:noFill/>
        </p:spPr>
        <p:txBody>
          <a:bodyPr wrap="square" rtlCol="0">
            <a:spAutoFit/>
          </a:bodyPr>
          <a:lstStyle/>
          <a:p>
            <a:pPr algn="just"/>
            <a:r>
              <a:rPr lang="en-US" sz="3200" baseline="30000" dirty="0" smtClean="0">
                <a:solidFill>
                  <a:schemeClr val="bg1"/>
                </a:solidFill>
                <a:latin typeface="Gloucester MT Extra Condensed" pitchFamily="18" charset="0"/>
              </a:rPr>
              <a:t>18 </a:t>
            </a:r>
            <a:r>
              <a:rPr lang="en-US" sz="3200" dirty="0" smtClean="0">
                <a:solidFill>
                  <a:schemeClr val="bg1"/>
                </a:solidFill>
                <a:latin typeface="Gloucester MT Extra Condensed" pitchFamily="18" charset="0"/>
              </a:rPr>
              <a:t>And I tell you that you are Peter, and on this rock I will build my church, and </a:t>
            </a:r>
          </a:p>
          <a:p>
            <a:pPr algn="just"/>
            <a:r>
              <a:rPr lang="en-US" sz="5400" b="1" dirty="0" smtClean="0">
                <a:solidFill>
                  <a:schemeClr val="bg1"/>
                </a:solidFill>
                <a:latin typeface="Gloucester MT Extra Condensed" pitchFamily="18" charset="0"/>
              </a:rPr>
              <a:t>the gates of Hades will not overcome it. </a:t>
            </a:r>
          </a:p>
          <a:p>
            <a:pPr algn="just"/>
            <a:r>
              <a:rPr lang="en-US" sz="3200" baseline="30000" dirty="0" smtClean="0">
                <a:solidFill>
                  <a:schemeClr val="bg1"/>
                </a:solidFill>
                <a:latin typeface="Gloucester MT Extra Condensed" pitchFamily="18" charset="0"/>
              </a:rPr>
              <a:t>19 </a:t>
            </a:r>
            <a:r>
              <a:rPr lang="en-US" sz="3200" dirty="0" smtClean="0">
                <a:solidFill>
                  <a:schemeClr val="bg1"/>
                </a:solidFill>
                <a:latin typeface="Gloucester MT Extra Condensed" pitchFamily="18" charset="0"/>
              </a:rPr>
              <a:t>I will give you the keys of the kingdom of heaven; whatever you bind on earth will be bound in heaven, and whatever you loose on earth will be loosed in heaven.”</a:t>
            </a:r>
            <a:endParaRPr lang="en-US" sz="3200" dirty="0">
              <a:solidFill>
                <a:schemeClr val="bg1"/>
              </a:solidFill>
              <a:latin typeface="Gloucester MT Extra Condensed"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John 14:30</a:t>
            </a:r>
            <a:endParaRPr lang="en-US" sz="6600" dirty="0">
              <a:solidFill>
                <a:schemeClr val="bg1"/>
              </a:solidFill>
              <a:latin typeface="Gloucester MT Extra Condensed" pitchFamily="18" charset="0"/>
            </a:endParaRPr>
          </a:p>
        </p:txBody>
      </p:sp>
      <p:sp>
        <p:nvSpPr>
          <p:cNvPr id="12" name="TextBox 11"/>
          <p:cNvSpPr txBox="1"/>
          <p:nvPr/>
        </p:nvSpPr>
        <p:spPr>
          <a:xfrm>
            <a:off x="228600" y="3276600"/>
            <a:ext cx="8610600" cy="2492990"/>
          </a:xfrm>
          <a:prstGeom prst="rect">
            <a:avLst/>
          </a:prstGeom>
          <a:noFill/>
        </p:spPr>
        <p:txBody>
          <a:bodyPr wrap="square" rtlCol="0">
            <a:spAutoFit/>
          </a:bodyPr>
          <a:lstStyle/>
          <a:p>
            <a:pPr algn="just"/>
            <a:r>
              <a:rPr lang="en-US" sz="3200" baseline="30000" dirty="0" smtClean="0">
                <a:solidFill>
                  <a:schemeClr val="bg1"/>
                </a:solidFill>
                <a:latin typeface="Gloucester MT Extra Condensed" pitchFamily="18" charset="0"/>
              </a:rPr>
              <a:t>30 </a:t>
            </a:r>
            <a:r>
              <a:rPr lang="en-US" sz="3200" dirty="0" smtClean="0">
                <a:solidFill>
                  <a:schemeClr val="bg1"/>
                </a:solidFill>
                <a:latin typeface="Gloucester MT Extra Condensed" pitchFamily="18" charset="0"/>
              </a:rPr>
              <a:t>I will not talk with you much longer, because the ruler of the world is coming. </a:t>
            </a:r>
            <a:r>
              <a:rPr lang="en-US" sz="6000" b="1" dirty="0" smtClean="0">
                <a:solidFill>
                  <a:schemeClr val="bg1"/>
                </a:solidFill>
                <a:latin typeface="Gloucester MT Extra Condensed" pitchFamily="18" charset="0"/>
              </a:rPr>
              <a:t>He has no power over Me. </a:t>
            </a:r>
            <a:r>
              <a:rPr lang="en-US" sz="3200" baseline="30000" dirty="0" smtClean="0">
                <a:solidFill>
                  <a:schemeClr val="bg1"/>
                </a:solidFill>
                <a:latin typeface="Gloucester MT Extra Condensed" pitchFamily="18" charset="0"/>
              </a:rPr>
              <a:t>31 </a:t>
            </a:r>
            <a:r>
              <a:rPr lang="en-US" sz="3200" dirty="0" smtClean="0">
                <a:solidFill>
                  <a:schemeClr val="bg1"/>
                </a:solidFill>
                <a:latin typeface="Gloucester MT Extra Condensed" pitchFamily="18" charset="0"/>
              </a:rPr>
              <a:t>On the contrary, I am going away so that the world may know that I love the Father. Just as the Father commanded Me, so I do.</a:t>
            </a:r>
            <a:endParaRPr lang="en-US" sz="3200" dirty="0">
              <a:solidFill>
                <a:schemeClr val="bg1"/>
              </a:solidFill>
              <a:latin typeface="Gloucester MT Extra Condensed"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Galatians 3:28-29</a:t>
            </a:r>
            <a:endParaRPr lang="en-US" sz="6600" dirty="0">
              <a:solidFill>
                <a:schemeClr val="bg1"/>
              </a:solidFill>
              <a:latin typeface="Gloucester MT Extra Condensed" pitchFamily="18" charset="0"/>
            </a:endParaRPr>
          </a:p>
        </p:txBody>
      </p:sp>
      <p:sp>
        <p:nvSpPr>
          <p:cNvPr id="12" name="TextBox 11"/>
          <p:cNvSpPr txBox="1"/>
          <p:nvPr/>
        </p:nvSpPr>
        <p:spPr>
          <a:xfrm>
            <a:off x="228600" y="3276600"/>
            <a:ext cx="8610600" cy="2431435"/>
          </a:xfrm>
          <a:prstGeom prst="rect">
            <a:avLst/>
          </a:prstGeom>
          <a:noFill/>
        </p:spPr>
        <p:txBody>
          <a:bodyPr wrap="square" rtlCol="0">
            <a:spAutoFit/>
          </a:bodyPr>
          <a:lstStyle/>
          <a:p>
            <a:pPr algn="just"/>
            <a:r>
              <a:rPr lang="en-US" sz="3200" baseline="30000" dirty="0" smtClean="0">
                <a:solidFill>
                  <a:schemeClr val="bg1"/>
                </a:solidFill>
                <a:latin typeface="Gloucester MT Extra Condensed" pitchFamily="18" charset="0"/>
              </a:rPr>
              <a:t>28 </a:t>
            </a:r>
            <a:r>
              <a:rPr lang="en-US" sz="3200" dirty="0" smtClean="0">
                <a:solidFill>
                  <a:schemeClr val="bg1"/>
                </a:solidFill>
                <a:latin typeface="Gloucester MT Extra Condensed" pitchFamily="18" charset="0"/>
              </a:rPr>
              <a:t>There is no Jew or Greek, slave or free, male or female; for you are all one in Christ Jesus. </a:t>
            </a:r>
            <a:r>
              <a:rPr lang="en-US" sz="3200" baseline="30000" dirty="0" smtClean="0">
                <a:solidFill>
                  <a:schemeClr val="bg1"/>
                </a:solidFill>
                <a:latin typeface="Gloucester MT Extra Condensed" pitchFamily="18" charset="0"/>
              </a:rPr>
              <a:t>29 </a:t>
            </a:r>
            <a:r>
              <a:rPr lang="en-US" sz="3200" dirty="0" smtClean="0">
                <a:solidFill>
                  <a:schemeClr val="bg1"/>
                </a:solidFill>
                <a:latin typeface="Gloucester MT Extra Condensed" pitchFamily="18" charset="0"/>
              </a:rPr>
              <a:t>And if you belong to Christ, </a:t>
            </a:r>
          </a:p>
          <a:p>
            <a:pPr algn="ctr"/>
            <a:r>
              <a:rPr lang="en-US" sz="4400" b="1" dirty="0" smtClean="0">
                <a:solidFill>
                  <a:schemeClr val="bg1"/>
                </a:solidFill>
                <a:latin typeface="Gloucester MT Extra Condensed" pitchFamily="18" charset="0"/>
              </a:rPr>
              <a:t>Then you are Abraham’s seed, heirs according to the promise.</a:t>
            </a:r>
            <a:endParaRPr lang="en-US" sz="4400" b="1" dirty="0">
              <a:solidFill>
                <a:schemeClr val="bg1"/>
              </a:solidFill>
              <a:latin typeface="Gloucester MT Extra Condensed"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9600" y="457200"/>
            <a:ext cx="80772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The Blessing of Abraham</a:t>
            </a:r>
            <a:endParaRPr lang="en-US" sz="6600" dirty="0">
              <a:solidFill>
                <a:schemeClr val="bg1"/>
              </a:solidFill>
              <a:latin typeface="Gloucester MT Extra Condensed" pitchFamily="18" charset="0"/>
            </a:endParaRPr>
          </a:p>
        </p:txBody>
      </p:sp>
      <p:sp>
        <p:nvSpPr>
          <p:cNvPr id="10" name="TextBox 9"/>
          <p:cNvSpPr txBox="1"/>
          <p:nvPr/>
        </p:nvSpPr>
        <p:spPr>
          <a:xfrm>
            <a:off x="762000" y="1447800"/>
            <a:ext cx="7467600" cy="5262979"/>
          </a:xfrm>
          <a:prstGeom prst="rect">
            <a:avLst/>
          </a:prstGeom>
          <a:noFill/>
        </p:spPr>
        <p:txBody>
          <a:bodyPr wrap="square" rtlCol="0">
            <a:spAutoFit/>
          </a:bodyPr>
          <a:lstStyle/>
          <a:p>
            <a:pPr algn="just"/>
            <a:r>
              <a:rPr lang="en-US" sz="4800" baseline="30000" dirty="0" smtClean="0">
                <a:solidFill>
                  <a:schemeClr val="bg1"/>
                </a:solidFill>
                <a:latin typeface="Gloucester MT Extra Condensed" pitchFamily="18" charset="0"/>
              </a:rPr>
              <a:t>17 </a:t>
            </a:r>
            <a:r>
              <a:rPr lang="en-US" sz="4800" dirty="0" smtClean="0">
                <a:solidFill>
                  <a:schemeClr val="bg1"/>
                </a:solidFill>
                <a:latin typeface="Gloucester MT Extra Condensed" pitchFamily="18" charset="0"/>
              </a:rPr>
              <a:t>I will indeed bless you and make your offspring as numerous as the stars of the sky and the sand on the seashore. Your offspring will possess the gates of their enemies. </a:t>
            </a:r>
            <a:r>
              <a:rPr lang="en-US" sz="4800" baseline="30000" dirty="0" smtClean="0">
                <a:solidFill>
                  <a:schemeClr val="bg1"/>
                </a:solidFill>
                <a:latin typeface="Gloucester MT Extra Condensed" pitchFamily="18" charset="0"/>
              </a:rPr>
              <a:t>18 </a:t>
            </a:r>
            <a:r>
              <a:rPr lang="en-US" sz="4800" dirty="0" smtClean="0">
                <a:solidFill>
                  <a:schemeClr val="bg1"/>
                </a:solidFill>
                <a:latin typeface="Gloucester MT Extra Condensed" pitchFamily="18" charset="0"/>
              </a:rPr>
              <a:t>And all the nations of the earth will be blessed by your offspring because you have obeyed My command.”</a:t>
            </a:r>
            <a:endParaRPr lang="en-US" sz="4800" dirty="0">
              <a:solidFill>
                <a:schemeClr val="bg1"/>
              </a:solidFill>
              <a:latin typeface="Gloucester MT Extra Condensed"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
        <p:nvSpPr>
          <p:cNvPr id="3" name="Rectangle 2"/>
          <p:cNvSpPr/>
          <p:nvPr/>
        </p:nvSpPr>
        <p:spPr>
          <a:xfrm>
            <a:off x="0" y="0"/>
            <a:ext cx="9144000" cy="7848600"/>
          </a:xfrm>
          <a:prstGeom prst="rect">
            <a:avLst/>
          </a:prstGeom>
          <a:solidFill>
            <a:schemeClr val="bg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2209800"/>
            <a:ext cx="7543800" cy="1107996"/>
          </a:xfrm>
          <a:prstGeom prst="rect">
            <a:avLst/>
          </a:prstGeom>
          <a:noFill/>
        </p:spPr>
        <p:txBody>
          <a:bodyPr wrap="square" rtlCol="0">
            <a:spAutoFit/>
          </a:bodyPr>
          <a:lstStyle/>
          <a:p>
            <a:pPr algn="ctr"/>
            <a:r>
              <a:rPr lang="en-US" sz="6600" dirty="0" smtClean="0">
                <a:solidFill>
                  <a:schemeClr val="bg1"/>
                </a:solidFill>
                <a:latin typeface="Gloucester MT Extra Condensed" pitchFamily="18" charset="0"/>
              </a:rPr>
              <a:t>Romans 8:35-37</a:t>
            </a:r>
            <a:endParaRPr lang="en-US" sz="6600" dirty="0">
              <a:solidFill>
                <a:schemeClr val="bg1"/>
              </a:solidFill>
              <a:latin typeface="Gloucester MT Extra Condensed" pitchFamily="18" charset="0"/>
            </a:endParaRPr>
          </a:p>
        </p:txBody>
      </p:sp>
      <p:sp>
        <p:nvSpPr>
          <p:cNvPr id="12" name="TextBox 11"/>
          <p:cNvSpPr txBox="1"/>
          <p:nvPr/>
        </p:nvSpPr>
        <p:spPr>
          <a:xfrm>
            <a:off x="228600" y="3276600"/>
            <a:ext cx="8610600" cy="3662541"/>
          </a:xfrm>
          <a:prstGeom prst="rect">
            <a:avLst/>
          </a:prstGeom>
          <a:noFill/>
        </p:spPr>
        <p:txBody>
          <a:bodyPr wrap="square" rtlCol="0">
            <a:spAutoFit/>
          </a:bodyPr>
          <a:lstStyle/>
          <a:p>
            <a:r>
              <a:rPr lang="en-US" sz="3200" baseline="30000" dirty="0" smtClean="0">
                <a:solidFill>
                  <a:schemeClr val="bg1"/>
                </a:solidFill>
                <a:latin typeface="Gloucester MT Extra Condensed" pitchFamily="18" charset="0"/>
              </a:rPr>
              <a:t>35 </a:t>
            </a:r>
            <a:r>
              <a:rPr lang="en-US" sz="3200" dirty="0" smtClean="0">
                <a:solidFill>
                  <a:schemeClr val="bg1"/>
                </a:solidFill>
                <a:latin typeface="Gloucester MT Extra Condensed" pitchFamily="18" charset="0"/>
              </a:rPr>
              <a:t>Who shall separate us from the love of Christ? Shall trouble or hardship or persecution or famine or nakedness or danger or sword? </a:t>
            </a:r>
          </a:p>
          <a:p>
            <a:r>
              <a:rPr lang="en-US" sz="3200" baseline="30000" dirty="0" smtClean="0">
                <a:solidFill>
                  <a:schemeClr val="bg1"/>
                </a:solidFill>
                <a:latin typeface="Gloucester MT Extra Condensed" pitchFamily="18" charset="0"/>
              </a:rPr>
              <a:t>36 </a:t>
            </a:r>
            <a:r>
              <a:rPr lang="en-US" sz="3200" dirty="0" smtClean="0">
                <a:solidFill>
                  <a:schemeClr val="bg1"/>
                </a:solidFill>
                <a:latin typeface="Gloucester MT Extra Condensed" pitchFamily="18" charset="0"/>
              </a:rPr>
              <a:t>As it is written:</a:t>
            </a:r>
          </a:p>
          <a:p>
            <a:r>
              <a:rPr lang="en-US" sz="3200" dirty="0" smtClean="0">
                <a:solidFill>
                  <a:schemeClr val="bg1"/>
                </a:solidFill>
                <a:latin typeface="Gloucester MT Extra Condensed" pitchFamily="18" charset="0"/>
              </a:rPr>
              <a:t>“For your sake we face death all day long;</a:t>
            </a:r>
            <a:br>
              <a:rPr lang="en-US" sz="3200" dirty="0" smtClean="0">
                <a:solidFill>
                  <a:schemeClr val="bg1"/>
                </a:solidFill>
                <a:latin typeface="Gloucester MT Extra Condensed" pitchFamily="18" charset="0"/>
              </a:rPr>
            </a:br>
            <a:r>
              <a:rPr lang="en-US" sz="3200" dirty="0" smtClean="0">
                <a:solidFill>
                  <a:schemeClr val="bg1"/>
                </a:solidFill>
                <a:latin typeface="Gloucester MT Extra Condensed" pitchFamily="18" charset="0"/>
              </a:rPr>
              <a:t>    we are considered as sheep to be slaughtered.”</a:t>
            </a:r>
          </a:p>
          <a:p>
            <a:r>
              <a:rPr lang="en-US" sz="3200" baseline="30000" dirty="0" smtClean="0">
                <a:solidFill>
                  <a:schemeClr val="bg1"/>
                </a:solidFill>
                <a:latin typeface="Gloucester MT Extra Condensed" pitchFamily="18" charset="0"/>
              </a:rPr>
              <a:t>37 </a:t>
            </a:r>
            <a:r>
              <a:rPr lang="en-US" sz="3200" dirty="0" smtClean="0">
                <a:solidFill>
                  <a:schemeClr val="bg1"/>
                </a:solidFill>
                <a:latin typeface="Gloucester MT Extra Condensed" pitchFamily="18" charset="0"/>
              </a:rPr>
              <a:t>No, in all these things </a:t>
            </a:r>
            <a:r>
              <a:rPr lang="en-US" sz="4000" b="1" dirty="0" smtClean="0">
                <a:solidFill>
                  <a:schemeClr val="bg1"/>
                </a:solidFill>
                <a:latin typeface="Gloucester MT Extra Condensed" pitchFamily="18" charset="0"/>
              </a:rPr>
              <a:t>we are more than conquerors </a:t>
            </a:r>
            <a:r>
              <a:rPr lang="en-US" sz="3200" dirty="0" smtClean="0">
                <a:solidFill>
                  <a:schemeClr val="bg1"/>
                </a:solidFill>
                <a:latin typeface="Gloucester MT Extra Condensed" pitchFamily="18" charset="0"/>
              </a:rPr>
              <a:t>through him who loved us.</a:t>
            </a:r>
            <a:endParaRPr lang="en-US" sz="3200" dirty="0">
              <a:solidFill>
                <a:schemeClr val="bg1"/>
              </a:solidFill>
              <a:latin typeface="Gloucester MT Extra Condensed"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3048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sp>
        <p:nvSpPr>
          <p:cNvPr id="4" name="TextBox 3"/>
          <p:cNvSpPr txBox="1"/>
          <p:nvPr/>
        </p:nvSpPr>
        <p:spPr>
          <a:xfrm>
            <a:off x="457200" y="228600"/>
            <a:ext cx="8077200" cy="1107996"/>
          </a:xfrm>
          <a:prstGeom prst="rect">
            <a:avLst/>
          </a:prstGeom>
          <a:noFill/>
        </p:spPr>
        <p:txBody>
          <a:bodyPr wrap="square" rtlCol="0">
            <a:spAutoFit/>
          </a:bodyPr>
          <a:lstStyle/>
          <a:p>
            <a:pPr algn="ctr"/>
            <a:r>
              <a:rPr lang="en-US" sz="6600" dirty="0" smtClean="0">
                <a:solidFill>
                  <a:srgbClr val="663300"/>
                </a:solidFill>
                <a:latin typeface="Gloucester MT Extra Condensed" pitchFamily="18" charset="0"/>
              </a:rPr>
              <a:t>The Blessing of Abraham’s Seed</a:t>
            </a:r>
            <a:endParaRPr lang="en-US" sz="6600" dirty="0">
              <a:solidFill>
                <a:srgbClr val="663300"/>
              </a:solidFill>
              <a:latin typeface="Gloucester MT Extra Condensed" pitchFamily="18" charset="0"/>
            </a:endParaRPr>
          </a:p>
        </p:txBody>
      </p:sp>
      <p:pic>
        <p:nvPicPr>
          <p:cNvPr id="2" name="Picture 1" descr="autumn cross on the rocks.jpg"/>
          <p:cNvPicPr>
            <a:picLocks noChangeAspect="1"/>
          </p:cNvPicPr>
          <p:nvPr/>
        </p:nvPicPr>
        <p:blipFill>
          <a:blip r:embed="rId3" cstate="print"/>
          <a:stretch>
            <a:fillRect/>
          </a:stretch>
        </p:blipFill>
        <p:spPr>
          <a:xfrm>
            <a:off x="0" y="-1676400"/>
            <a:ext cx="11734800" cy="15646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2219</TotalTime>
  <Words>2346</Words>
  <Application>Microsoft Office PowerPoint</Application>
  <PresentationFormat>On-screen Show (4:3)</PresentationFormat>
  <Paragraphs>176</Paragraphs>
  <Slides>27</Slides>
  <Notes>26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Seeds</vt:lpstr>
      <vt:lpstr>Slide 3</vt:lpstr>
      <vt:lpstr>Slide 4</vt:lpstr>
      <vt:lpstr>Slide 5</vt:lpstr>
      <vt:lpstr>Slide 6</vt:lpstr>
      <vt:lpstr>Slide 7</vt:lpstr>
      <vt:lpstr>Slide 8</vt:lpstr>
      <vt:lpstr>Slide 9</vt:lpstr>
      <vt:lpstr>Slide 10</vt:lpstr>
      <vt:lpstr>Gates</vt:lpstr>
      <vt:lpstr>City Gates</vt:lpstr>
      <vt:lpstr>Slide 13</vt:lpstr>
      <vt:lpstr>Gates</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Ball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Tamar Knochel</dc:creator>
  <cp:lastModifiedBy>Tamar Knochel</cp:lastModifiedBy>
  <cp:revision>62</cp:revision>
  <dcterms:created xsi:type="dcterms:W3CDTF">2014-11-07T18:04:47Z</dcterms:created>
  <dcterms:modified xsi:type="dcterms:W3CDTF">2014-11-09T07:04:45Z</dcterms:modified>
</cp:coreProperties>
</file>